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45"/>
  </p:notesMasterIdLst>
  <p:sldIdLst>
    <p:sldId id="267" r:id="rId5"/>
    <p:sldId id="292" r:id="rId6"/>
    <p:sldId id="261" r:id="rId7"/>
    <p:sldId id="268" r:id="rId8"/>
    <p:sldId id="275" r:id="rId9"/>
    <p:sldId id="298" r:id="rId10"/>
    <p:sldId id="284" r:id="rId11"/>
    <p:sldId id="281" r:id="rId12"/>
    <p:sldId id="283" r:id="rId13"/>
    <p:sldId id="289" r:id="rId14"/>
    <p:sldId id="282" r:id="rId15"/>
    <p:sldId id="287" r:id="rId16"/>
    <p:sldId id="290" r:id="rId17"/>
    <p:sldId id="288" r:id="rId18"/>
    <p:sldId id="291" r:id="rId19"/>
    <p:sldId id="297" r:id="rId20"/>
    <p:sldId id="285" r:id="rId21"/>
    <p:sldId id="296" r:id="rId22"/>
    <p:sldId id="295" r:id="rId23"/>
    <p:sldId id="305" r:id="rId24"/>
    <p:sldId id="306" r:id="rId25"/>
    <p:sldId id="307" r:id="rId26"/>
    <p:sldId id="308" r:id="rId27"/>
    <p:sldId id="299" r:id="rId28"/>
    <p:sldId id="269" r:id="rId29"/>
    <p:sldId id="271" r:id="rId30"/>
    <p:sldId id="272" r:id="rId31"/>
    <p:sldId id="274" r:id="rId32"/>
    <p:sldId id="273" r:id="rId33"/>
    <p:sldId id="286" r:id="rId34"/>
    <p:sldId id="277" r:id="rId35"/>
    <p:sldId id="278" r:id="rId36"/>
    <p:sldId id="279" r:id="rId37"/>
    <p:sldId id="301" r:id="rId38"/>
    <p:sldId id="300" r:id="rId39"/>
    <p:sldId id="280" r:id="rId40"/>
    <p:sldId id="276" r:id="rId41"/>
    <p:sldId id="302" r:id="rId42"/>
    <p:sldId id="303" r:id="rId43"/>
    <p:sldId id="304"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83" autoAdjust="0"/>
    <p:restoredTop sz="96238" autoAdjust="0"/>
  </p:normalViewPr>
  <p:slideViewPr>
    <p:cSldViewPr snapToGrid="0">
      <p:cViewPr varScale="1">
        <p:scale>
          <a:sx n="106" d="100"/>
          <a:sy n="106" d="100"/>
        </p:scale>
        <p:origin x="792" y="114"/>
      </p:cViewPr>
      <p:guideLst/>
    </p:cSldViewPr>
  </p:slideViewPr>
  <p:outlineViewPr>
    <p:cViewPr>
      <p:scale>
        <a:sx n="33" d="100"/>
        <a:sy n="33" d="100"/>
      </p:scale>
      <p:origin x="0" y="-60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F87D87-84E6-455D-9137-C7CF503EAEF1}" type="doc">
      <dgm:prSet loTypeId="urn:microsoft.com/office/officeart/2016/7/layout/AccentHomeChevronProcess" loCatId="process" qsTypeId="urn:microsoft.com/office/officeart/2005/8/quickstyle/simple2" qsCatId="simple" csTypeId="urn:microsoft.com/office/officeart/2005/8/colors/colorful2" csCatId="colorful" phldr="1"/>
      <dgm:spPr/>
      <dgm:t>
        <a:bodyPr/>
        <a:lstStyle/>
        <a:p>
          <a:endParaRPr lang="en-US"/>
        </a:p>
      </dgm:t>
    </dgm:pt>
    <dgm:pt modelId="{A9C77153-0632-4305-8E03-2BCC6C8C7459}">
      <dgm:prSet custT="1"/>
      <dgm:spPr>
        <a:solidFill>
          <a:srgbClr val="FFC000"/>
        </a:solidFill>
      </dgm:spPr>
      <dgm:t>
        <a:bodyPr/>
        <a:lstStyle/>
        <a:p>
          <a:r>
            <a:rPr lang="en-US" sz="1300" dirty="0"/>
            <a:t>JUNE 2022	</a:t>
          </a:r>
        </a:p>
      </dgm:t>
    </dgm:pt>
    <dgm:pt modelId="{A4525C56-39CB-4215-A95D-39B6E499BA09}" type="parTrans" cxnId="{111157E0-EA47-436A-9E75-856959C340BD}">
      <dgm:prSet/>
      <dgm:spPr/>
      <dgm:t>
        <a:bodyPr/>
        <a:lstStyle/>
        <a:p>
          <a:endParaRPr lang="en-US"/>
        </a:p>
      </dgm:t>
    </dgm:pt>
    <dgm:pt modelId="{201200D3-7841-4E8A-9B28-5E6E7CCAD894}" type="sibTrans" cxnId="{111157E0-EA47-436A-9E75-856959C340BD}">
      <dgm:prSet/>
      <dgm:spPr/>
      <dgm:t>
        <a:bodyPr/>
        <a:lstStyle/>
        <a:p>
          <a:endParaRPr lang="en-US"/>
        </a:p>
      </dgm:t>
    </dgm:pt>
    <dgm:pt modelId="{6CFF382B-A01C-4893-950B-4C73B65EEEEC}">
      <dgm:prSet custT="1"/>
      <dgm:spPr/>
      <dgm:t>
        <a:bodyPr/>
        <a:lstStyle/>
        <a:p>
          <a:r>
            <a:rPr lang="en-US" sz="1400" dirty="0"/>
            <a:t>After</a:t>
          </a:r>
          <a:r>
            <a:rPr lang="en-US" sz="1400" baseline="0" dirty="0"/>
            <a:t> finishing courses, a proposal was put together, submitted to the school and accepted in time to start the implementation.</a:t>
          </a:r>
          <a:endParaRPr lang="en-US" sz="1400" dirty="0"/>
        </a:p>
      </dgm:t>
    </dgm:pt>
    <dgm:pt modelId="{B7C96CB3-A68C-4183-8C40-4F9620236662}" type="parTrans" cxnId="{6F975387-7989-4884-8B34-39B1587E43F0}">
      <dgm:prSet/>
      <dgm:spPr/>
      <dgm:t>
        <a:bodyPr/>
        <a:lstStyle/>
        <a:p>
          <a:endParaRPr lang="en-US"/>
        </a:p>
      </dgm:t>
    </dgm:pt>
    <dgm:pt modelId="{83CE1AC1-E70F-4806-860C-D78C14D0A733}" type="sibTrans" cxnId="{6F975387-7989-4884-8B34-39B1587E43F0}">
      <dgm:prSet/>
      <dgm:spPr/>
      <dgm:t>
        <a:bodyPr/>
        <a:lstStyle/>
        <a:p>
          <a:endParaRPr lang="en-US"/>
        </a:p>
      </dgm:t>
    </dgm:pt>
    <dgm:pt modelId="{D9A67F6B-3D91-47AC-9509-EE7F6DE34CDA}">
      <dgm:prSet custT="1"/>
      <dgm:spPr>
        <a:solidFill>
          <a:schemeClr val="accent2">
            <a:lumMod val="75000"/>
          </a:schemeClr>
        </a:solidFill>
      </dgm:spPr>
      <dgm:t>
        <a:bodyPr/>
        <a:lstStyle/>
        <a:p>
          <a:r>
            <a:rPr lang="en-US" sz="1300" dirty="0"/>
            <a:t>JULY 2022</a:t>
          </a:r>
        </a:p>
      </dgm:t>
    </dgm:pt>
    <dgm:pt modelId="{96746EE7-6EAE-4F15-AD27-FE0DC224EFDA}" type="parTrans" cxnId="{30ECA7C1-90D7-49EA-B846-37B334451FB2}">
      <dgm:prSet/>
      <dgm:spPr/>
      <dgm:t>
        <a:bodyPr/>
        <a:lstStyle/>
        <a:p>
          <a:endParaRPr lang="en-US"/>
        </a:p>
      </dgm:t>
    </dgm:pt>
    <dgm:pt modelId="{F473B4B7-9265-47BE-A8FE-8AB348E2ABC2}" type="sibTrans" cxnId="{30ECA7C1-90D7-49EA-B846-37B334451FB2}">
      <dgm:prSet/>
      <dgm:spPr/>
      <dgm:t>
        <a:bodyPr/>
        <a:lstStyle/>
        <a:p>
          <a:endParaRPr lang="en-US"/>
        </a:p>
      </dgm:t>
    </dgm:pt>
    <dgm:pt modelId="{02D74D69-297E-43BF-A5AF-D6AA0BFC05AB}">
      <dgm:prSet custT="1"/>
      <dgm:spPr/>
      <dgm:t>
        <a:bodyPr/>
        <a:lstStyle/>
        <a:p>
          <a:r>
            <a:rPr lang="en-US" sz="1400" dirty="0"/>
            <a:t>The planning stages took the first few weeks, then into coding, testing and many prototype iterations. A direction change occurred mid month. Documentation started at month end.</a:t>
          </a:r>
        </a:p>
      </dgm:t>
    </dgm:pt>
    <dgm:pt modelId="{E9E42E90-AF28-4A33-89F9-740E257D8458}" type="parTrans" cxnId="{E4F9D68D-7BA9-44D9-B82E-4962629C4524}">
      <dgm:prSet/>
      <dgm:spPr/>
      <dgm:t>
        <a:bodyPr/>
        <a:lstStyle/>
        <a:p>
          <a:endParaRPr lang="en-US"/>
        </a:p>
      </dgm:t>
    </dgm:pt>
    <dgm:pt modelId="{E1B8E8B6-D39D-4B34-953B-0E9EBB93BC69}" type="sibTrans" cxnId="{E4F9D68D-7BA9-44D9-B82E-4962629C4524}">
      <dgm:prSet/>
      <dgm:spPr/>
      <dgm:t>
        <a:bodyPr/>
        <a:lstStyle/>
        <a:p>
          <a:endParaRPr lang="en-US"/>
        </a:p>
      </dgm:t>
    </dgm:pt>
    <dgm:pt modelId="{17BFA5A2-ABDD-48DD-AAFA-22F43D87FC35}">
      <dgm:prSet custT="1"/>
      <dgm:spPr>
        <a:solidFill>
          <a:srgbClr val="FF0000"/>
        </a:solidFill>
      </dgm:spPr>
      <dgm:t>
        <a:bodyPr/>
        <a:lstStyle/>
        <a:p>
          <a:r>
            <a:rPr lang="en-US" sz="1300" dirty="0"/>
            <a:t>AUGUST 2022</a:t>
          </a:r>
        </a:p>
      </dgm:t>
    </dgm:pt>
    <dgm:pt modelId="{67AE45E2-495F-4610-98C0-FE3E11BDA056}" type="parTrans" cxnId="{A45608E4-F167-4840-8773-17AEB5ED8B6C}">
      <dgm:prSet/>
      <dgm:spPr/>
      <dgm:t>
        <a:bodyPr/>
        <a:lstStyle/>
        <a:p>
          <a:endParaRPr lang="en-US"/>
        </a:p>
      </dgm:t>
    </dgm:pt>
    <dgm:pt modelId="{59F05DE8-7C2D-42A7-8ABD-84E0D78626E5}" type="sibTrans" cxnId="{A45608E4-F167-4840-8773-17AEB5ED8B6C}">
      <dgm:prSet/>
      <dgm:spPr/>
      <dgm:t>
        <a:bodyPr/>
        <a:lstStyle/>
        <a:p>
          <a:endParaRPr lang="en-US"/>
        </a:p>
      </dgm:t>
    </dgm:pt>
    <dgm:pt modelId="{AFFD43BC-53B9-4C99-8D86-1735EC123E5B}">
      <dgm:prSet custT="1"/>
      <dgm:spPr/>
      <dgm:t>
        <a:bodyPr/>
        <a:lstStyle/>
        <a:p>
          <a:r>
            <a:rPr lang="en-US" sz="1400" dirty="0"/>
            <a:t>Documentation was finalized, stakeholder presentation built, and final bugs were worked on. Application not ready for the Play Store but large leaps in learning were earned.</a:t>
          </a:r>
        </a:p>
      </dgm:t>
    </dgm:pt>
    <dgm:pt modelId="{4FC3A91A-3552-47D5-B1EF-BBF5663E3411}" type="parTrans" cxnId="{9A58D734-49C1-4724-9B58-D4A95131C128}">
      <dgm:prSet/>
      <dgm:spPr/>
      <dgm:t>
        <a:bodyPr/>
        <a:lstStyle/>
        <a:p>
          <a:endParaRPr lang="en-US"/>
        </a:p>
      </dgm:t>
    </dgm:pt>
    <dgm:pt modelId="{D92FFE60-F8F9-447A-B5A7-728DDC5B5773}" type="sibTrans" cxnId="{9A58D734-49C1-4724-9B58-D4A95131C128}">
      <dgm:prSet/>
      <dgm:spPr/>
      <dgm:t>
        <a:bodyPr/>
        <a:lstStyle/>
        <a:p>
          <a:endParaRPr lang="en-US"/>
        </a:p>
      </dgm:t>
    </dgm:pt>
    <dgm:pt modelId="{B4A97AC6-5E92-4E9E-A1AD-4C4857E5F397}" type="pres">
      <dgm:prSet presAssocID="{93F87D87-84E6-455D-9137-C7CF503EAEF1}" presName="Name0" presStyleCnt="0">
        <dgm:presLayoutVars>
          <dgm:animLvl val="lvl"/>
          <dgm:resizeHandles val="exact"/>
        </dgm:presLayoutVars>
      </dgm:prSet>
      <dgm:spPr/>
    </dgm:pt>
    <dgm:pt modelId="{553C5494-7B0B-497B-BE50-ED8C67249709}" type="pres">
      <dgm:prSet presAssocID="{A9C77153-0632-4305-8E03-2BCC6C8C7459}" presName="composite" presStyleCnt="0"/>
      <dgm:spPr/>
    </dgm:pt>
    <dgm:pt modelId="{B1ED519E-9332-4298-8BC0-38E08B9E91EA}" type="pres">
      <dgm:prSet presAssocID="{A9C77153-0632-4305-8E03-2BCC6C8C7459}" presName="L" presStyleLbl="solidFgAcc1" presStyleIdx="0" presStyleCnt="3">
        <dgm:presLayoutVars>
          <dgm:chMax val="0"/>
          <dgm:chPref val="0"/>
        </dgm:presLayoutVars>
      </dgm:prSet>
      <dgm:spPr/>
    </dgm:pt>
    <dgm:pt modelId="{A243EBB1-DEBB-487C-88D3-3EFD316D71E9}" type="pres">
      <dgm:prSet presAssocID="{A9C77153-0632-4305-8E03-2BCC6C8C7459}" presName="parTx" presStyleLbl="alignNode1" presStyleIdx="0" presStyleCnt="3">
        <dgm:presLayoutVars>
          <dgm:chMax val="0"/>
          <dgm:chPref val="0"/>
          <dgm:bulletEnabled val="1"/>
        </dgm:presLayoutVars>
      </dgm:prSet>
      <dgm:spPr/>
    </dgm:pt>
    <dgm:pt modelId="{62911FCB-CF61-463E-9EA6-F7BF95A67E51}" type="pres">
      <dgm:prSet presAssocID="{A9C77153-0632-4305-8E03-2BCC6C8C7459}" presName="desTx" presStyleLbl="revTx" presStyleIdx="0" presStyleCnt="3">
        <dgm:presLayoutVars>
          <dgm:chMax val="0"/>
          <dgm:chPref val="0"/>
          <dgm:bulletEnabled val="1"/>
        </dgm:presLayoutVars>
      </dgm:prSet>
      <dgm:spPr/>
    </dgm:pt>
    <dgm:pt modelId="{1F6CE185-0298-4854-ACDD-FCA8D25F8C4E}" type="pres">
      <dgm:prSet presAssocID="{A9C77153-0632-4305-8E03-2BCC6C8C7459}" presName="EmptyPlaceHolder" presStyleCnt="0"/>
      <dgm:spPr/>
    </dgm:pt>
    <dgm:pt modelId="{FE981211-9F32-4655-B811-9BB6FC55B778}" type="pres">
      <dgm:prSet presAssocID="{201200D3-7841-4E8A-9B28-5E6E7CCAD894}" presName="space" presStyleCnt="0"/>
      <dgm:spPr/>
    </dgm:pt>
    <dgm:pt modelId="{C3867B3C-A56E-47DC-912F-D3DBE275183F}" type="pres">
      <dgm:prSet presAssocID="{D9A67F6B-3D91-47AC-9509-EE7F6DE34CDA}" presName="composite" presStyleCnt="0"/>
      <dgm:spPr/>
    </dgm:pt>
    <dgm:pt modelId="{36775784-7760-420D-8D9A-5464FD9141AE}" type="pres">
      <dgm:prSet presAssocID="{D9A67F6B-3D91-47AC-9509-EE7F6DE34CDA}" presName="L" presStyleLbl="solidFgAcc1" presStyleIdx="1" presStyleCnt="3">
        <dgm:presLayoutVars>
          <dgm:chMax val="0"/>
          <dgm:chPref val="0"/>
        </dgm:presLayoutVars>
      </dgm:prSet>
      <dgm:spPr/>
    </dgm:pt>
    <dgm:pt modelId="{916A5A41-D6F0-4EA9-AB50-F05D425BCA52}" type="pres">
      <dgm:prSet presAssocID="{D9A67F6B-3D91-47AC-9509-EE7F6DE34CDA}" presName="parTx" presStyleLbl="alignNode1" presStyleIdx="1" presStyleCnt="3">
        <dgm:presLayoutVars>
          <dgm:chMax val="0"/>
          <dgm:chPref val="0"/>
          <dgm:bulletEnabled val="1"/>
        </dgm:presLayoutVars>
      </dgm:prSet>
      <dgm:spPr/>
    </dgm:pt>
    <dgm:pt modelId="{EDC85F65-41DE-490E-AF0A-69E363ACAF5F}" type="pres">
      <dgm:prSet presAssocID="{D9A67F6B-3D91-47AC-9509-EE7F6DE34CDA}" presName="desTx" presStyleLbl="revTx" presStyleIdx="1" presStyleCnt="3">
        <dgm:presLayoutVars>
          <dgm:chMax val="0"/>
          <dgm:chPref val="0"/>
          <dgm:bulletEnabled val="1"/>
        </dgm:presLayoutVars>
      </dgm:prSet>
      <dgm:spPr/>
    </dgm:pt>
    <dgm:pt modelId="{C701F89B-C91F-48B0-9B9A-DCDF7065C77C}" type="pres">
      <dgm:prSet presAssocID="{D9A67F6B-3D91-47AC-9509-EE7F6DE34CDA}" presName="EmptyPlaceHolder" presStyleCnt="0"/>
      <dgm:spPr/>
    </dgm:pt>
    <dgm:pt modelId="{169F64FD-B028-48F0-B031-9535FE431B2C}" type="pres">
      <dgm:prSet presAssocID="{F473B4B7-9265-47BE-A8FE-8AB348E2ABC2}" presName="space" presStyleCnt="0"/>
      <dgm:spPr/>
    </dgm:pt>
    <dgm:pt modelId="{9AEC58EE-9ED4-4404-9BF3-B8D89398206A}" type="pres">
      <dgm:prSet presAssocID="{17BFA5A2-ABDD-48DD-AAFA-22F43D87FC35}" presName="composite" presStyleCnt="0"/>
      <dgm:spPr/>
    </dgm:pt>
    <dgm:pt modelId="{3D8D9F4B-4537-4E3C-9549-BF552E2DED80}" type="pres">
      <dgm:prSet presAssocID="{17BFA5A2-ABDD-48DD-AAFA-22F43D87FC35}" presName="L" presStyleLbl="solidFgAcc1" presStyleIdx="2" presStyleCnt="3">
        <dgm:presLayoutVars>
          <dgm:chMax val="0"/>
          <dgm:chPref val="0"/>
        </dgm:presLayoutVars>
      </dgm:prSet>
      <dgm:spPr/>
    </dgm:pt>
    <dgm:pt modelId="{D230D845-D759-4C2C-A2D3-AF3AFA826819}" type="pres">
      <dgm:prSet presAssocID="{17BFA5A2-ABDD-48DD-AAFA-22F43D87FC35}" presName="parTx" presStyleLbl="alignNode1" presStyleIdx="2" presStyleCnt="3">
        <dgm:presLayoutVars>
          <dgm:chMax val="0"/>
          <dgm:chPref val="0"/>
          <dgm:bulletEnabled val="1"/>
        </dgm:presLayoutVars>
      </dgm:prSet>
      <dgm:spPr/>
    </dgm:pt>
    <dgm:pt modelId="{9A98F3BB-7942-4C90-B62F-93C8AA660DDB}" type="pres">
      <dgm:prSet presAssocID="{17BFA5A2-ABDD-48DD-AAFA-22F43D87FC35}" presName="desTx" presStyleLbl="revTx" presStyleIdx="2" presStyleCnt="3">
        <dgm:presLayoutVars>
          <dgm:chMax val="0"/>
          <dgm:chPref val="0"/>
          <dgm:bulletEnabled val="1"/>
        </dgm:presLayoutVars>
      </dgm:prSet>
      <dgm:spPr/>
    </dgm:pt>
    <dgm:pt modelId="{7AF07BE0-94FF-41ED-BC62-08B419A3B6F9}" type="pres">
      <dgm:prSet presAssocID="{17BFA5A2-ABDD-48DD-AAFA-22F43D87FC35}" presName="EmptyPlaceHolder" presStyleCnt="0"/>
      <dgm:spPr/>
    </dgm:pt>
  </dgm:ptLst>
  <dgm:cxnLst>
    <dgm:cxn modelId="{37BA862A-B7BA-4E5F-BBDF-493DFC9AEECC}" type="presOf" srcId="{17BFA5A2-ABDD-48DD-AAFA-22F43D87FC35}" destId="{D230D845-D759-4C2C-A2D3-AF3AFA826819}" srcOrd="0" destOrd="0" presId="urn:microsoft.com/office/officeart/2016/7/layout/AccentHomeChevronProcess"/>
    <dgm:cxn modelId="{9A58D734-49C1-4724-9B58-D4A95131C128}" srcId="{17BFA5A2-ABDD-48DD-AAFA-22F43D87FC35}" destId="{AFFD43BC-53B9-4C99-8D86-1735EC123E5B}" srcOrd="0" destOrd="0" parTransId="{4FC3A91A-3552-47D5-B1EF-BBF5663E3411}" sibTransId="{D92FFE60-F8F9-447A-B5A7-728DDC5B5773}"/>
    <dgm:cxn modelId="{B5E9ED37-0A29-4A10-8A37-501C86F172D5}" type="presOf" srcId="{AFFD43BC-53B9-4C99-8D86-1735EC123E5B}" destId="{9A98F3BB-7942-4C90-B62F-93C8AA660DDB}" srcOrd="0" destOrd="0" presId="urn:microsoft.com/office/officeart/2016/7/layout/AccentHomeChevronProcess"/>
    <dgm:cxn modelId="{74398141-CD5E-456E-8A64-108F2DF3C195}" type="presOf" srcId="{6CFF382B-A01C-4893-950B-4C73B65EEEEC}" destId="{62911FCB-CF61-463E-9EA6-F7BF95A67E51}" srcOrd="0" destOrd="0" presId="urn:microsoft.com/office/officeart/2016/7/layout/AccentHomeChevronProcess"/>
    <dgm:cxn modelId="{6F975387-7989-4884-8B34-39B1587E43F0}" srcId="{A9C77153-0632-4305-8E03-2BCC6C8C7459}" destId="{6CFF382B-A01C-4893-950B-4C73B65EEEEC}" srcOrd="0" destOrd="0" parTransId="{B7C96CB3-A68C-4183-8C40-4F9620236662}" sibTransId="{83CE1AC1-E70F-4806-860C-D78C14D0A733}"/>
    <dgm:cxn modelId="{2F8A4688-2F2F-41E2-B86E-3337A1B1C2C6}" type="presOf" srcId="{D9A67F6B-3D91-47AC-9509-EE7F6DE34CDA}" destId="{916A5A41-D6F0-4EA9-AB50-F05D425BCA52}" srcOrd="0" destOrd="0" presId="urn:microsoft.com/office/officeart/2016/7/layout/AccentHomeChevronProcess"/>
    <dgm:cxn modelId="{32E9EF89-75B0-46CE-9561-1B86E4154A71}" type="presOf" srcId="{02D74D69-297E-43BF-A5AF-D6AA0BFC05AB}" destId="{EDC85F65-41DE-490E-AF0A-69E363ACAF5F}" srcOrd="0" destOrd="0" presId="urn:microsoft.com/office/officeart/2016/7/layout/AccentHomeChevronProcess"/>
    <dgm:cxn modelId="{E4F9D68D-7BA9-44D9-B82E-4962629C4524}" srcId="{D9A67F6B-3D91-47AC-9509-EE7F6DE34CDA}" destId="{02D74D69-297E-43BF-A5AF-D6AA0BFC05AB}" srcOrd="0" destOrd="0" parTransId="{E9E42E90-AF28-4A33-89F9-740E257D8458}" sibTransId="{E1B8E8B6-D39D-4B34-953B-0E9EBB93BC69}"/>
    <dgm:cxn modelId="{F1A8379B-E2A7-4A3D-B7A4-C12DDBC93167}" type="presOf" srcId="{93F87D87-84E6-455D-9137-C7CF503EAEF1}" destId="{B4A97AC6-5E92-4E9E-A1AD-4C4857E5F397}" srcOrd="0" destOrd="0" presId="urn:microsoft.com/office/officeart/2016/7/layout/AccentHomeChevronProcess"/>
    <dgm:cxn modelId="{30ECA7C1-90D7-49EA-B846-37B334451FB2}" srcId="{93F87D87-84E6-455D-9137-C7CF503EAEF1}" destId="{D9A67F6B-3D91-47AC-9509-EE7F6DE34CDA}" srcOrd="1" destOrd="0" parTransId="{96746EE7-6EAE-4F15-AD27-FE0DC224EFDA}" sibTransId="{F473B4B7-9265-47BE-A8FE-8AB348E2ABC2}"/>
    <dgm:cxn modelId="{8A943EDC-CA57-4942-A50E-C38A68CB04C5}" type="presOf" srcId="{A9C77153-0632-4305-8E03-2BCC6C8C7459}" destId="{A243EBB1-DEBB-487C-88D3-3EFD316D71E9}" srcOrd="0" destOrd="0" presId="urn:microsoft.com/office/officeart/2016/7/layout/AccentHomeChevronProcess"/>
    <dgm:cxn modelId="{111157E0-EA47-436A-9E75-856959C340BD}" srcId="{93F87D87-84E6-455D-9137-C7CF503EAEF1}" destId="{A9C77153-0632-4305-8E03-2BCC6C8C7459}" srcOrd="0" destOrd="0" parTransId="{A4525C56-39CB-4215-A95D-39B6E499BA09}" sibTransId="{201200D3-7841-4E8A-9B28-5E6E7CCAD894}"/>
    <dgm:cxn modelId="{A45608E4-F167-4840-8773-17AEB5ED8B6C}" srcId="{93F87D87-84E6-455D-9137-C7CF503EAEF1}" destId="{17BFA5A2-ABDD-48DD-AAFA-22F43D87FC35}" srcOrd="2" destOrd="0" parTransId="{67AE45E2-495F-4610-98C0-FE3E11BDA056}" sibTransId="{59F05DE8-7C2D-42A7-8ABD-84E0D78626E5}"/>
    <dgm:cxn modelId="{42AEA83A-FB22-48EB-B3F7-0F5DC1E43396}" type="presParOf" srcId="{B4A97AC6-5E92-4E9E-A1AD-4C4857E5F397}" destId="{553C5494-7B0B-497B-BE50-ED8C67249709}" srcOrd="0" destOrd="0" presId="urn:microsoft.com/office/officeart/2016/7/layout/AccentHomeChevronProcess"/>
    <dgm:cxn modelId="{4BC8AF5E-6864-4EA6-A225-B02EDAD72EF8}" type="presParOf" srcId="{553C5494-7B0B-497B-BE50-ED8C67249709}" destId="{B1ED519E-9332-4298-8BC0-38E08B9E91EA}" srcOrd="0" destOrd="0" presId="urn:microsoft.com/office/officeart/2016/7/layout/AccentHomeChevronProcess"/>
    <dgm:cxn modelId="{FF954232-D3EF-4C77-B3D4-B757FD4D8B48}" type="presParOf" srcId="{553C5494-7B0B-497B-BE50-ED8C67249709}" destId="{A243EBB1-DEBB-487C-88D3-3EFD316D71E9}" srcOrd="1" destOrd="0" presId="urn:microsoft.com/office/officeart/2016/7/layout/AccentHomeChevronProcess"/>
    <dgm:cxn modelId="{D6C6A7FC-2376-4772-A623-857C1313A41A}" type="presParOf" srcId="{553C5494-7B0B-497B-BE50-ED8C67249709}" destId="{62911FCB-CF61-463E-9EA6-F7BF95A67E51}" srcOrd="2" destOrd="0" presId="urn:microsoft.com/office/officeart/2016/7/layout/AccentHomeChevronProcess"/>
    <dgm:cxn modelId="{2E749388-1101-4CEB-BA73-6AE7AE9D3C16}" type="presParOf" srcId="{553C5494-7B0B-497B-BE50-ED8C67249709}" destId="{1F6CE185-0298-4854-ACDD-FCA8D25F8C4E}" srcOrd="3" destOrd="0" presId="urn:microsoft.com/office/officeart/2016/7/layout/AccentHomeChevronProcess"/>
    <dgm:cxn modelId="{CD04EA8E-BBAA-43C1-B635-A9C040C18111}" type="presParOf" srcId="{B4A97AC6-5E92-4E9E-A1AD-4C4857E5F397}" destId="{FE981211-9F32-4655-B811-9BB6FC55B778}" srcOrd="1" destOrd="0" presId="urn:microsoft.com/office/officeart/2016/7/layout/AccentHomeChevronProcess"/>
    <dgm:cxn modelId="{D0797D91-199B-4B7C-92BF-29DCBDE644AB}" type="presParOf" srcId="{B4A97AC6-5E92-4E9E-A1AD-4C4857E5F397}" destId="{C3867B3C-A56E-47DC-912F-D3DBE275183F}" srcOrd="2" destOrd="0" presId="urn:microsoft.com/office/officeart/2016/7/layout/AccentHomeChevronProcess"/>
    <dgm:cxn modelId="{7A583192-7ACA-4A24-9F97-35141CAFA99C}" type="presParOf" srcId="{C3867B3C-A56E-47DC-912F-D3DBE275183F}" destId="{36775784-7760-420D-8D9A-5464FD9141AE}" srcOrd="0" destOrd="0" presId="urn:microsoft.com/office/officeart/2016/7/layout/AccentHomeChevronProcess"/>
    <dgm:cxn modelId="{0952F77C-310E-4DE7-A7C5-6BA9DC4B6D00}" type="presParOf" srcId="{C3867B3C-A56E-47DC-912F-D3DBE275183F}" destId="{916A5A41-D6F0-4EA9-AB50-F05D425BCA52}" srcOrd="1" destOrd="0" presId="urn:microsoft.com/office/officeart/2016/7/layout/AccentHomeChevronProcess"/>
    <dgm:cxn modelId="{DB5673B8-6B10-4AA5-9A39-2AD232483DC3}" type="presParOf" srcId="{C3867B3C-A56E-47DC-912F-D3DBE275183F}" destId="{EDC85F65-41DE-490E-AF0A-69E363ACAF5F}" srcOrd="2" destOrd="0" presId="urn:microsoft.com/office/officeart/2016/7/layout/AccentHomeChevronProcess"/>
    <dgm:cxn modelId="{DD571491-1AA9-4CBD-8FAA-7D18F8DFBD9C}" type="presParOf" srcId="{C3867B3C-A56E-47DC-912F-D3DBE275183F}" destId="{C701F89B-C91F-48B0-9B9A-DCDF7065C77C}" srcOrd="3" destOrd="0" presId="urn:microsoft.com/office/officeart/2016/7/layout/AccentHomeChevronProcess"/>
    <dgm:cxn modelId="{35E1908A-8F6D-453A-A9EF-428D6B84619C}" type="presParOf" srcId="{B4A97AC6-5E92-4E9E-A1AD-4C4857E5F397}" destId="{169F64FD-B028-48F0-B031-9535FE431B2C}" srcOrd="3" destOrd="0" presId="urn:microsoft.com/office/officeart/2016/7/layout/AccentHomeChevronProcess"/>
    <dgm:cxn modelId="{BFD7B8E2-7E95-42A3-B8CC-33310B978A5A}" type="presParOf" srcId="{B4A97AC6-5E92-4E9E-A1AD-4C4857E5F397}" destId="{9AEC58EE-9ED4-4404-9BF3-B8D89398206A}" srcOrd="4" destOrd="0" presId="urn:microsoft.com/office/officeart/2016/7/layout/AccentHomeChevronProcess"/>
    <dgm:cxn modelId="{3F893109-9373-4899-9261-D0B96189DE57}" type="presParOf" srcId="{9AEC58EE-9ED4-4404-9BF3-B8D89398206A}" destId="{3D8D9F4B-4537-4E3C-9549-BF552E2DED80}" srcOrd="0" destOrd="0" presId="urn:microsoft.com/office/officeart/2016/7/layout/AccentHomeChevronProcess"/>
    <dgm:cxn modelId="{4AD407CC-762B-4260-A50B-C73788967B1B}" type="presParOf" srcId="{9AEC58EE-9ED4-4404-9BF3-B8D89398206A}" destId="{D230D845-D759-4C2C-A2D3-AF3AFA826819}" srcOrd="1" destOrd="0" presId="urn:microsoft.com/office/officeart/2016/7/layout/AccentHomeChevronProcess"/>
    <dgm:cxn modelId="{1B0A4889-F86A-454C-A4B5-ABF4550F8BD6}" type="presParOf" srcId="{9AEC58EE-9ED4-4404-9BF3-B8D89398206A}" destId="{9A98F3BB-7942-4C90-B62F-93C8AA660DDB}" srcOrd="2" destOrd="0" presId="urn:microsoft.com/office/officeart/2016/7/layout/AccentHomeChevronProcess"/>
    <dgm:cxn modelId="{851C2561-38D6-4987-99E9-59B65F25D5FC}" type="presParOf" srcId="{9AEC58EE-9ED4-4404-9BF3-B8D89398206A}" destId="{7AF07BE0-94FF-41ED-BC62-08B419A3B6F9}" srcOrd="3" destOrd="0" presId="urn:microsoft.com/office/officeart/2016/7/layout/AccentHomeChevron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ED519E-9332-4298-8BC0-38E08B9E91EA}">
      <dsp:nvSpPr>
        <dsp:cNvPr id="0" name=""/>
        <dsp:cNvSpPr/>
      </dsp:nvSpPr>
      <dsp:spPr>
        <a:xfrm rot="5400000">
          <a:off x="-528008"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43EBB1-DEBB-487C-88D3-3EFD316D71E9}">
      <dsp:nvSpPr>
        <dsp:cNvPr id="0" name=""/>
        <dsp:cNvSpPr/>
      </dsp:nvSpPr>
      <dsp:spPr>
        <a:xfrm>
          <a:off x="4417" y="1941821"/>
          <a:ext cx="3493583" cy="448112"/>
        </a:xfrm>
        <a:prstGeom prst="homePlate">
          <a:avLst>
            <a:gd name="adj" fmla="val 25000"/>
          </a:avLst>
        </a:prstGeom>
        <a:solidFill>
          <a:srgbClr val="FFC000"/>
        </a:solidFill>
        <a:ln w="12700"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JUNE 2022	</a:t>
          </a:r>
        </a:p>
      </dsp:txBody>
      <dsp:txXfrm>
        <a:off x="4417" y="1941821"/>
        <a:ext cx="3437569" cy="448112"/>
      </dsp:txXfrm>
    </dsp:sp>
    <dsp:sp modelId="{62911FCB-CF61-463E-9EA6-F7BF95A67E51}">
      <dsp:nvSpPr>
        <dsp:cNvPr id="0" name=""/>
        <dsp:cNvSpPr/>
      </dsp:nvSpPr>
      <dsp:spPr>
        <a:xfrm>
          <a:off x="283903"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After</a:t>
          </a:r>
          <a:r>
            <a:rPr lang="en-US" sz="1400" kern="1200" baseline="0" dirty="0"/>
            <a:t> finishing courses, a proposal was put together, submitted to the school and accepted in time to start the implementation.</a:t>
          </a:r>
          <a:endParaRPr lang="en-US" sz="1400" kern="1200" dirty="0"/>
        </a:p>
      </dsp:txBody>
      <dsp:txXfrm>
        <a:off x="283903" y="765175"/>
        <a:ext cx="2836790" cy="683207"/>
      </dsp:txXfrm>
    </dsp:sp>
    <dsp:sp modelId="{36775784-7760-420D-8D9A-5464FD9141AE}">
      <dsp:nvSpPr>
        <dsp:cNvPr id="0" name=""/>
        <dsp:cNvSpPr/>
      </dsp:nvSpPr>
      <dsp:spPr>
        <a:xfrm rot="5400000">
          <a:off x="2860767"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0">
          <a:scrgbClr r="0" g="0" b="0"/>
        </a:effectRef>
        <a:fontRef idx="minor"/>
      </dsp:style>
    </dsp:sp>
    <dsp:sp modelId="{916A5A41-D6F0-4EA9-AB50-F05D425BCA52}">
      <dsp:nvSpPr>
        <dsp:cNvPr id="0" name=""/>
        <dsp:cNvSpPr/>
      </dsp:nvSpPr>
      <dsp:spPr>
        <a:xfrm>
          <a:off x="3393193" y="1941821"/>
          <a:ext cx="3493583" cy="448112"/>
        </a:xfrm>
        <a:prstGeom prst="chevron">
          <a:avLst>
            <a:gd name="adj" fmla="val 25000"/>
          </a:avLst>
        </a:prstGeom>
        <a:solidFill>
          <a:schemeClr val="accent2">
            <a:lumMod val="75000"/>
          </a:schemeClr>
        </a:solidFill>
        <a:ln w="12700" cap="flat" cmpd="sng" algn="in">
          <a:solidFill>
            <a:schemeClr val="accent2">
              <a:hueOff val="632318"/>
              <a:satOff val="-1859"/>
              <a:lumOff val="-1372"/>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JULY 2022</a:t>
          </a:r>
        </a:p>
      </dsp:txBody>
      <dsp:txXfrm>
        <a:off x="3505221" y="1941821"/>
        <a:ext cx="3269527" cy="448112"/>
      </dsp:txXfrm>
    </dsp:sp>
    <dsp:sp modelId="{EDC85F65-41DE-490E-AF0A-69E363ACAF5F}">
      <dsp:nvSpPr>
        <dsp:cNvPr id="0" name=""/>
        <dsp:cNvSpPr/>
      </dsp:nvSpPr>
      <dsp:spPr>
        <a:xfrm>
          <a:off x="3672680"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The planning stages took the first few weeks, then into coding, testing and many prototype iterations. A direction change occurred mid month. Documentation started at month end.</a:t>
          </a:r>
        </a:p>
      </dsp:txBody>
      <dsp:txXfrm>
        <a:off x="3672680" y="765175"/>
        <a:ext cx="2836790" cy="683207"/>
      </dsp:txXfrm>
    </dsp:sp>
    <dsp:sp modelId="{3D8D9F4B-4537-4E3C-9549-BF552E2DED80}">
      <dsp:nvSpPr>
        <dsp:cNvPr id="0" name=""/>
        <dsp:cNvSpPr/>
      </dsp:nvSpPr>
      <dsp:spPr>
        <a:xfrm rot="5400000">
          <a:off x="6249544" y="1129909"/>
          <a:ext cx="1344338" cy="279486"/>
        </a:xfrm>
        <a:prstGeom prst="corner">
          <a:avLst>
            <a:gd name="adj1" fmla="val 1000"/>
            <a:gd name="adj2" fmla="val 1000"/>
          </a:avLst>
        </a:prstGeom>
        <a:solidFill>
          <a:schemeClr val="lt1">
            <a:hueOff val="0"/>
            <a:satOff val="0"/>
            <a:lumOff val="0"/>
            <a:alphaOff val="0"/>
          </a:schemeClr>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0">
          <a:scrgbClr r="0" g="0" b="0"/>
        </a:effectRef>
        <a:fontRef idx="minor"/>
      </dsp:style>
    </dsp:sp>
    <dsp:sp modelId="{D230D845-D759-4C2C-A2D3-AF3AFA826819}">
      <dsp:nvSpPr>
        <dsp:cNvPr id="0" name=""/>
        <dsp:cNvSpPr/>
      </dsp:nvSpPr>
      <dsp:spPr>
        <a:xfrm>
          <a:off x="6781969" y="1941821"/>
          <a:ext cx="3493583" cy="448112"/>
        </a:xfrm>
        <a:prstGeom prst="chevron">
          <a:avLst>
            <a:gd name="adj" fmla="val 25000"/>
          </a:avLst>
        </a:prstGeom>
        <a:solidFill>
          <a:srgbClr val="FF0000"/>
        </a:solidFill>
        <a:ln w="12700" cap="flat" cmpd="sng" algn="in">
          <a:solidFill>
            <a:schemeClr val="accent2">
              <a:hueOff val="1264637"/>
              <a:satOff val="-3718"/>
              <a:lumOff val="-2745"/>
              <a:alphaOff val="0"/>
            </a:schemeClr>
          </a:solidFill>
          <a:prstDash val="solid"/>
        </a:ln>
        <a:effectLst/>
      </dsp:spPr>
      <dsp:style>
        <a:lnRef idx="2">
          <a:scrgbClr r="0" g="0" b="0"/>
        </a:lnRef>
        <a:fillRef idx="1">
          <a:scrgbClr r="0" g="0" b="0"/>
        </a:fillRef>
        <a:effectRef idx="1">
          <a:scrgbClr r="0" g="0" b="0"/>
        </a:effectRef>
        <a:fontRef idx="minor">
          <a:schemeClr val="lt1"/>
        </a:fontRef>
      </dsp:style>
      <dsp:txBody>
        <a:bodyPr spcFirstLastPara="0" vert="horz" wrap="square" lIns="82550" tIns="165100" rIns="82550" bIns="165100" numCol="1" spcCol="1270" anchor="ctr" anchorCtr="0">
          <a:noAutofit/>
        </a:bodyPr>
        <a:lstStyle/>
        <a:p>
          <a:pPr marL="0" lvl="0" indent="0" algn="ctr" defTabSz="577850">
            <a:lnSpc>
              <a:spcPct val="90000"/>
            </a:lnSpc>
            <a:spcBef>
              <a:spcPct val="0"/>
            </a:spcBef>
            <a:spcAft>
              <a:spcPct val="35000"/>
            </a:spcAft>
            <a:buNone/>
          </a:pPr>
          <a:r>
            <a:rPr lang="en-US" sz="1300" kern="1200" dirty="0"/>
            <a:t>AUGUST 2022</a:t>
          </a:r>
        </a:p>
      </dsp:txBody>
      <dsp:txXfrm>
        <a:off x="6893997" y="1941821"/>
        <a:ext cx="3269527" cy="448112"/>
      </dsp:txXfrm>
    </dsp:sp>
    <dsp:sp modelId="{9A98F3BB-7942-4C90-B62F-93C8AA660DDB}">
      <dsp:nvSpPr>
        <dsp:cNvPr id="0" name=""/>
        <dsp:cNvSpPr/>
      </dsp:nvSpPr>
      <dsp:spPr>
        <a:xfrm>
          <a:off x="7061456" y="765175"/>
          <a:ext cx="2836790" cy="6832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Documentation was finalized, stakeholder presentation built, and final bugs were worked on. Application not ready for the Play Store but large leaps in learning were earned.</a:t>
          </a:r>
        </a:p>
      </dsp:txBody>
      <dsp:txXfrm>
        <a:off x="7061456" y="765175"/>
        <a:ext cx="2836790" cy="683207"/>
      </dsp:txXfrm>
    </dsp:sp>
  </dsp:spTree>
</dsp:drawing>
</file>

<file path=ppt/diagrams/layout1.xml><?xml version="1.0" encoding="utf-8"?>
<dgm:layoutDef xmlns:dgm="http://schemas.openxmlformats.org/drawingml/2006/diagram" xmlns:a="http://schemas.openxmlformats.org/drawingml/2006/main" uniqueId="urn:microsoft.com/office/officeart/2016/7/layout/AccentHomeChevronProcess">
  <dgm:title val="Accent Home Chevron Process"/>
  <dgm:desc val="Use to show a progression; a timeline; sequential steps in a task, process, or workflow; or to emphasize movement or direction. Level 1 text appears inside an chevron shape, except the first shape which comes in a home shape, while Level 2 text appears above the invisible rectangle shapes."/>
  <dgm:catLst>
    <dgm:cat type="process" pri="500"/>
    <dgm:cat type="timeline"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contrsBasedOnsibTransCount">
      <dgm:if name="oneSibTrans" axis="ch" ptType="sibTrans" func="cnt" op="equ" val="1">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2"/>
          <dgm:constr type="w" for="ch" ptType="sibTrans" op="equ"/>
        </dgm:constrLst>
      </dgm:if>
      <dgm:else name="moreThanOneSibTrans">
        <dgm:choose name="contrsForMoreThanOneSibTrans">
          <dgm:if name="twoSibTrans" axis="ch" ptType="sibTrans" func="cnt" op="equ" val="2">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3"/>
              <dgm:constr type="w" for="ch" ptType="sibTrans" op="equ"/>
            </dgm:constrLst>
          </dgm:if>
          <dgm:else name="moreThanTwoSibTrans">
            <dgm:choose name="contrsForMoreThanTwoSibTrans">
              <dgm:if name="threeSibTrans" axis="ch" ptType="sibTrans" func="cnt" op="equ" val="3">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4"/>
                  <dgm:constr type="w" for="ch" ptType="sibTrans" op="equ"/>
                </dgm:constrLst>
              </dgm:if>
              <dgm:else name="moreThanThreeSibTrans">
                <dgm:choose name="contrsForMoreThanThreeSibTrans">
                  <dgm:if name="fourToSixSibTrans" axis="ch" ptType="sibTrans" func="cnt" op="lte" val="6">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5"/>
                      <dgm:constr type="w" for="ch" ptType="sibTrans" op="equ"/>
                    </dgm:constrLst>
                  </dgm:if>
                  <dgm:else name="moreThanSixSibTrans">
                    <dgm:choose name="contrsForMoreThanSixSibTrans">
                      <dgm:if name="sevenToEightSibTrans" axis="ch" ptType="sibTrans" func="cnt" op="lte" val="8">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7"/>
                          <dgm:constr type="w" for="ch" ptType="sibTrans" op="equ"/>
                        </dgm:constrLst>
                      </dgm:if>
                      <dgm:else name="moreThanEightSibTrans">
                        <dgm:constrLst>
                          <dgm:constr type="h" for="ch" forName="composite" refType="h" fact="0.6"/>
                          <dgm:constr type="w" for="ch" forName="composite" refType="w"/>
                          <dgm:constr type="primFontSz" for="des" forName="parTx" val="20"/>
                          <dgm:constr type="primFontSz" for="des" forName="desTx" refType="primFontSz" refFor="des" refForName="parTx" op="lte"/>
                          <dgm:constr type="primFontSz" for="des" forName="parTx" op="equ"/>
                          <dgm:constr type="primFontSz" for="des" forName="desTx" op="equ"/>
                          <dgm:constr type="w" for="ch" forName="space" refType="w" refFor="ch" refForName="composite" fact="-0.09"/>
                          <dgm:constr type="w" for="ch" ptType="sibTrans" op="equ"/>
                        </dgm:constrLst>
                      </dgm:else>
                    </dgm:choose>
                  </dgm:else>
                </dgm:choose>
              </dgm:else>
            </dgm:choose>
          </dgm:else>
        </dgm:choose>
      </dgm:else>
    </dgm:choose>
    <dgm:ruleLst/>
    <dgm:forEach name="Name6" axis="ch" ptType="node">
      <dgm:layoutNode name="composite">
        <dgm:alg type="composite"/>
        <dgm:shape xmlns:r="http://schemas.openxmlformats.org/officeDocument/2006/relationships" r:blip="">
          <dgm:adjLst/>
        </dgm:shape>
        <dgm:presOf/>
        <dgm:choose name="LayoutLTRorRTL">
          <dgm:if name="LayoutLTR" func="var" arg="dir" op="equ" val="norm">
            <dgm:constrLst>
              <dgm:constr type="w" for="ch" forName="L" refType="w" fact="0.08"/>
              <dgm:constr type="h" for="ch" forName="L" refType="h" fact="0.75"/>
              <dgm:constr type="l" for="ch" forName="L"/>
              <dgm:constr type="l" for="ch" forName="parTx"/>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l" for="ch" forName="desTx" refType="r" refFor="ch" refForName="L"/>
              <dgm:constr type="w" for="ch" forName="desTx" refType="w" fact="0.812"/>
              <dgm:constr type="w" for="ch" forName="EmptyPlaceHolder" refType="w" fact="0.82"/>
              <dgm:constr type="l" for="ch" forName="EmptyPlaceHolder" refType="r" refFor="ch" refForName="L"/>
              <dgm:constr type="b" for="ch" forName="EmptyPlaceHolder" refType="b" refFor="ch" refForName="L"/>
              <dgm:constr type="h" for="ch" forName="EmptyPlaceHolder" refType="t" refFor="ch" refForName="desTx"/>
            </dgm:constrLst>
          </dgm:if>
          <dgm:else name="LayoutRTL">
            <dgm:constrLst>
              <dgm:constr type="w" for="ch" forName="L" refType="w" fact="0.08"/>
              <dgm:constr type="h" for="ch" forName="L" refType="h" fact="0.75"/>
              <dgm:constr type="r" for="ch" forName="L" refType="w"/>
              <dgm:constr type="r" for="ch" forName="parTx" refType="w"/>
              <dgm:constr type="w" for="ch" forName="parTx" refType="w"/>
              <dgm:constr type="h" for="ch" forName="parTx" refType="h" fact="0.25"/>
              <dgm:constr type="t" for="ch" forName="parTx" refType="b" refFor="ch" refForName="L"/>
              <dgm:constr type="t" for="ch" forName="desTx" refType="w" refFor="ch" refForName="L" fact="0.6"/>
              <dgm:constr type="b" for="ch" forName="desTx" refType="t" refFor="ch" refForName="EmptyPlaceHolder"/>
              <dgm:constr type="r" for="ch" forName="desTx" refType="l" refFor="ch" refForName="L"/>
              <dgm:constr type="w" for="ch" forName="desTx" refType="w" fact="0.812"/>
              <dgm:constr type="w" for="ch" forName="EmptyPlaceHolder" refType="w" fact="0.82"/>
              <dgm:constr type="h" for="ch" forName="EmptyPlaceHolder" refType="w" refFor="ch" refForName="L" fact="0.6"/>
              <dgm:constr type="b" for="ch" forName="EmptyPlaceHolder" refType="b" refFor="ch" refForName="L"/>
            </dgm:constrLst>
          </dgm:else>
        </dgm:choose>
        <dgm:layoutNode name="L" styleLbl="solidFgAcc1" moveWith="parTx">
          <dgm:varLst>
            <dgm:chMax val="0"/>
            <dgm:chPref val="0"/>
          </dgm:varLst>
          <dgm:alg type="sp"/>
          <dgm:choose name="Name310">
            <dgm:if name="Name311" func="var" arg="dir" op="equ" val="norm">
              <dgm:shape xmlns:r="http://schemas.openxmlformats.org/officeDocument/2006/relationships" rot="90" type="corner" r:blip="">
                <dgm:adjLst>
                  <dgm:adj idx="1" val="0.01"/>
                  <dgm:adj idx="2" val="0.01"/>
                </dgm:adjLst>
              </dgm:shape>
            </dgm:if>
            <dgm:else name="Name312">
              <dgm:shape xmlns:r="http://schemas.openxmlformats.org/officeDocument/2006/relationships" rot="180" type="corner" r:blip="">
                <dgm:adjLst>
                  <dgm:adj idx="1" val="0.01"/>
                  <dgm:adj idx="2" val="0.01"/>
                </dgm:adjLst>
              </dgm:shape>
            </dgm:else>
          </dgm:choose>
          <dgm:presOf/>
          <dgm:constrLst/>
          <dgm:ruleLst/>
        </dgm:layoutNode>
        <dgm:layoutNode name="parTx" styleLbl="alignNode1">
          <dgm:varLst>
            <dgm:chMax val="0"/>
            <dgm:chPref val="0"/>
            <dgm:bulletEnabled val="1"/>
          </dgm:varLst>
          <dgm:alg type="tx">
            <dgm:param type="txAnchorVert" val="mid"/>
            <dgm:param type="parTxLTRAlign" val="ctr"/>
            <dgm:param type="parTxRTLAlign" val="ctr"/>
          </dgm:alg>
          <dgm:choose name="MakeFirstNodeHomePlate">
            <dgm:if name="IfFirstNode" axis="self" ptType="node" func="pos" op="equ" val="1">
              <dgm:choose name="Name110">
                <dgm:if name="Name111" func="var" arg="dir" op="equ" val="norm">
                  <dgm:shape xmlns:r="http://schemas.openxmlformats.org/officeDocument/2006/relationships" type="homePlate" r:blip="">
                    <dgm:adjLst>
                      <dgm:adj idx="1" val="0.25"/>
                    </dgm:adjLst>
                  </dgm:shape>
                </dgm:if>
                <dgm:else name="Name112">
                  <dgm:shape xmlns:r="http://schemas.openxmlformats.org/officeDocument/2006/relationships" rot="180" type="homePlate" r:blip="">
                    <dgm:adjLst>
                      <dgm:adj idx="1" val="0.25"/>
                    </dgm:adjLst>
                  </dgm:shape>
                </dgm:else>
              </dgm:choose>
            </dgm:if>
            <dgm:else name="MakeRestOfNodesChevrons">
              <dgm:choose name="Name10">
                <dgm:if name="Name11" func="var" arg="dir" op="equ" val="norm">
                  <dgm:shape xmlns:r="http://schemas.openxmlformats.org/officeDocument/2006/relationships" type="chevron" r:blip="">
                    <dgm:adjLst>
                      <dgm:adj idx="1" val="0.25"/>
                    </dgm:adjLst>
                  </dgm:shape>
                </dgm:if>
                <dgm:else name="Name12">
                  <dgm:shape xmlns:r="http://schemas.openxmlformats.org/officeDocument/2006/relationships" rot="180" type="chevron" r:blip="">
                    <dgm:adjLst>
                      <dgm:adj idx="1" val="0.25"/>
                    </dgm:adjLst>
                  </dgm:shape>
                </dgm:else>
              </dgm:choose>
            </dgm:else>
          </dgm:choose>
          <dgm:presOf axis="self" ptType="node"/>
          <dgm:constrLst>
            <dgm:constr type="tMarg" refType="primFontSz"/>
            <dgm:constr type="bMarg" refType="primFontSz"/>
            <dgm:constr type="lMarg" refType="primFontSz" fact="0.5"/>
            <dgm:constr type="rMarg" refType="primFontSz" fact="0.5"/>
          </dgm:constrLst>
          <dgm:ruleLst>
            <dgm:rule type="primFontSz" val="13" fact="NaN" max="NaN"/>
          </dgm:ruleLst>
        </dgm:layoutNode>
        <dgm:layoutNode name="desTx" styleLbl="revTx" moveWith="parTx">
          <dgm:varLst>
            <dgm:chMax val="0"/>
            <dgm:chPref val="0"/>
            <dgm:bulletEnabled val="1"/>
          </dgm:varLst>
          <dgm:choose name="Name210">
            <dgm:if name="Name211" func="var" arg="dir" op="equ" val="norm">
              <dgm:alg type="tx">
                <dgm:param type="txAnchorVert" val="t"/>
                <dgm:param type="parTxLTRAlign" val="l"/>
                <dgm:param type="shpTxLTRAlignCh" val="l"/>
                <dgm:param type="parTxRTLAlign" val="l"/>
                <dgm:param type="shpTxRTLAlignCh" val="l"/>
              </dgm:alg>
            </dgm:if>
            <dgm:else name="Name212">
              <dgm:alg type="tx">
                <dgm:param type="txAnchorVert" val="t"/>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 ptType="node"/>
          <dgm:constrLst>
            <dgm:constr type="tMarg"/>
            <dgm:constr type="bMarg"/>
            <dgm:constr type="lMarg"/>
            <dgm:constr type="rMarg"/>
          </dgm:constrLst>
          <dgm:ruleLst>
            <dgm:rule type="primFontSz" val="11" fact="NaN" max="NaN"/>
            <dgm:rule type="secFontSz" val="9" fact="NaN" max="NaN"/>
          </dgm:ruleLst>
        </dgm:layoutNode>
        <dgm:layoutNode name="EmptyPlaceHolder">
          <dgm:alg type="sp"/>
          <dgm:shape xmlns:r="http://schemas.openxmlformats.org/officeDocument/2006/relationships" r:blip="">
            <dgm:adjLst/>
          </dgm:shape>
          <dgm:presOf/>
          <dgm:constr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DB82080-DFB7-4D58-B854-701FE7156F4E}" type="datetimeFigureOut">
              <a:rPr lang="en-US" smtClean="0"/>
              <a:t>8/3/2022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589827E-D12D-45BE-8B06-B53B720C9074}" type="slidenum">
              <a:rPr lang="en-US" smtClean="0"/>
              <a:t>‹#›</a:t>
            </a:fld>
            <a:endParaRPr lang="en-US" dirty="0"/>
          </a:p>
        </p:txBody>
      </p:sp>
    </p:spTree>
    <p:extLst>
      <p:ext uri="{BB962C8B-B14F-4D97-AF65-F5344CB8AC3E}">
        <p14:creationId xmlns:p14="http://schemas.microsoft.com/office/powerpoint/2010/main" val="1655102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a:t>Click to edit Master title style</a:t>
            </a:r>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46E64283-4DED-4BB4-B905-C8E06E9743AB}" type="datetime1">
              <a:rPr lang="en-US" smtClean="0"/>
              <a:t>8/3/2022</a:t>
            </a:fld>
            <a:endParaRPr lang="en-US"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endParaRPr lang="en-US"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2AC27A5A-7290-4DE1-BA94-4BE8A8E57DCF}" type="slidenum">
              <a:rPr lang="en-US" dirty="0"/>
              <a:pPr/>
              <a:t>‹#›</a:t>
            </a:fld>
            <a:endParaRPr lang="en-US"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5181600" y="640080"/>
            <a:ext cx="6248398" cy="558414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B25B138-D4A0-4DE4-B999-8DAC2C156CD0}" type="datetime1">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2"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rgbClr val="262626"/>
          </a:solidFill>
          <a:ln w="0">
            <a:noFill/>
            <a:prstDash val="solid"/>
            <a:round/>
            <a:headEnd/>
            <a:tailEnd/>
          </a:ln>
        </p:spPr>
      </p:sp>
      <p:sp>
        <p:nvSpPr>
          <p:cNvPr id="2" name="Vertical Title 1"/>
          <p:cNvSpPr>
            <a:spLocks noGrp="1"/>
          </p:cNvSpPr>
          <p:nvPr>
            <p:ph type="title" orient="vert"/>
          </p:nvPr>
        </p:nvSpPr>
        <p:spPr>
          <a:xfrm>
            <a:off x="7990765" y="642931"/>
            <a:ext cx="2446670" cy="4678106"/>
          </a:xfrm>
        </p:spPr>
        <p:txBody>
          <a:bodyPr vert="eaVert"/>
          <a:lstStyle>
            <a:lvl1pPr algn="l">
              <a:defRPr/>
            </a:lvl1pPr>
          </a:lstStyle>
          <a:p>
            <a:r>
              <a:rPr lang="en-US"/>
              <a:t>Click to edit Master title style</a:t>
            </a:r>
          </a:p>
        </p:txBody>
      </p:sp>
      <p:sp>
        <p:nvSpPr>
          <p:cNvPr id="3" name="Vertical Text Placeholder 2"/>
          <p:cNvSpPr>
            <a:spLocks noGrp="1"/>
          </p:cNvSpPr>
          <p:nvPr>
            <p:ph type="body" orient="vert" idx="1"/>
          </p:nvPr>
        </p:nvSpPr>
        <p:spPr>
          <a:xfrm>
            <a:off x="838200" y="642932"/>
            <a:ext cx="7070678" cy="46781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536187" y="5927131"/>
            <a:ext cx="3814856" cy="365125"/>
          </a:xfrm>
        </p:spPr>
        <p:txBody>
          <a:bodyPr/>
          <a:lstStyle/>
          <a:p>
            <a:fld id="{E6B95E82-E30C-4C29-BF62-FDAFBBD67D71}" type="datetime1">
              <a:rPr lang="en-US" smtClean="0"/>
              <a:t>8/3/2022</a:t>
            </a:fld>
            <a:endParaRPr lang="en-US" dirty="0"/>
          </a:p>
        </p:txBody>
      </p:sp>
      <p:sp>
        <p:nvSpPr>
          <p:cNvPr id="5" name="Footer Placeholder 4"/>
          <p:cNvSpPr>
            <a:spLocks noGrp="1"/>
          </p:cNvSpPr>
          <p:nvPr>
            <p:ph type="ftr" sz="quarter" idx="11"/>
          </p:nvPr>
        </p:nvSpPr>
        <p:spPr>
          <a:xfrm>
            <a:off x="6536187" y="6315949"/>
            <a:ext cx="3814856" cy="365125"/>
          </a:xfrm>
        </p:spPr>
        <p:txBody>
          <a:bodyPr/>
          <a:lstStyle/>
          <a:p>
            <a:endParaRPr lang="en-US" dirty="0"/>
          </a:p>
        </p:txBody>
      </p:sp>
      <p:sp>
        <p:nvSpPr>
          <p:cNvPr id="6" name="Slide Number Placeholder 5"/>
          <p:cNvSpPr>
            <a:spLocks noGrp="1"/>
          </p:cNvSpPr>
          <p:nvPr>
            <p:ph type="sldNum" sz="quarter" idx="12"/>
          </p:nvPr>
        </p:nvSpPr>
        <p:spPr>
          <a:xfrm>
            <a:off x="11784011" y="5607592"/>
            <a:ext cx="407988" cy="365125"/>
          </a:xfrm>
        </p:spPr>
        <p:txBody>
          <a:bodyPr/>
          <a:lstStyle/>
          <a:p>
            <a:fld id="{2AC27A5A-7290-4DE1-BA94-4BE8A8E57DCF}" type="slidenum">
              <a:rPr lang="en-US" dirty="0"/>
              <a:t>‹#›</a:t>
            </a:fld>
            <a:endParaRPr lang="en-US" dirty="0"/>
          </a:p>
        </p:txBody>
      </p:sp>
      <p:cxnSp>
        <p:nvCxnSpPr>
          <p:cNvPr id="13" name="Straight Connector 12" title="Horizontal Rule Line"/>
          <p:cNvCxnSpPr/>
          <p:nvPr/>
        </p:nvCxnSpPr>
        <p:spPr>
          <a:xfrm>
            <a:off x="0" y="6199730"/>
            <a:ext cx="10260011"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B268169-F9D5-439A-9DCC-1A8DE3F7B049}" type="datetime1">
              <a:rPr lang="en-US" smtClean="0"/>
              <a:t>8/3/2022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2"/>
        </a:solidFill>
        <a:effectLst/>
      </p:bgPr>
    </p:bg>
    <p:spTree>
      <p:nvGrpSpPr>
        <p:cNvPr id="1" name=""/>
        <p:cNvGrpSpPr/>
        <p:nvPr/>
      </p:nvGrpSpPr>
      <p:grpSpPr>
        <a:xfrm>
          <a:off x="0" y="0"/>
          <a:ext cx="0" cy="0"/>
          <a:chOff x="0" y="0"/>
          <a:chExt cx="0" cy="0"/>
        </a:xfrm>
      </p:grpSpPr>
      <p:sp>
        <p:nvSpPr>
          <p:cNvPr id="7" name="Freeform 6" title="Page Number Shape"/>
          <p:cNvSpPr/>
          <p:nvPr/>
        </p:nvSpPr>
        <p:spPr bwMode="auto">
          <a:xfrm>
            <a:off x="11784011" y="139374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1"/>
          <p:cNvSpPr>
            <a:spLocks noGrp="1"/>
          </p:cNvSpPr>
          <p:nvPr>
            <p:ph type="title"/>
          </p:nvPr>
        </p:nvSpPr>
        <p:spPr>
          <a:xfrm>
            <a:off x="1947673" y="2571722"/>
            <a:ext cx="8296654" cy="3286153"/>
          </a:xfrm>
        </p:spPr>
        <p:txBody>
          <a:bodyPr anchor="t">
            <a:normAutofit/>
          </a:bodyPr>
          <a:lstStyle>
            <a:lvl1pPr>
              <a:lnSpc>
                <a:spcPct val="85000"/>
              </a:lnSpc>
              <a:defRPr sz="7700" cap="all" baseline="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947673" y="1393748"/>
            <a:ext cx="8401429" cy="819150"/>
          </a:xfrm>
        </p:spPr>
        <p:txBody>
          <a:bodyPr anchor="ctr">
            <a:normAutofit/>
          </a:bodyPr>
          <a:lstStyle>
            <a:lvl1pPr marL="0" indent="0" algn="r">
              <a:lnSpc>
                <a:spcPct val="113000"/>
              </a:lnSpc>
              <a:spcBef>
                <a:spcPts val="0"/>
              </a:spcBef>
              <a:buNone/>
              <a:defRPr sz="2000" b="0" i="1" baseline="0">
                <a:solidFill>
                  <a:schemeClr val="tx1">
                    <a:lumMod val="85000"/>
                    <a:lumOff val="1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742955" y="6314439"/>
            <a:ext cx="1596622" cy="365125"/>
          </a:xfrm>
        </p:spPr>
        <p:txBody>
          <a:bodyPr/>
          <a:lstStyle>
            <a:lvl1pPr>
              <a:defRPr sz="1200">
                <a:solidFill>
                  <a:schemeClr val="tx1">
                    <a:lumMod val="85000"/>
                    <a:lumOff val="15000"/>
                  </a:schemeClr>
                </a:solidFill>
              </a:defRPr>
            </a:lvl1pPr>
          </a:lstStyle>
          <a:p>
            <a:fld id="{3914F06C-EF64-44BE-B33D-87D4EE4B0C4E}" type="datetime1">
              <a:rPr lang="en-US" smtClean="0"/>
              <a:t>8/3/2022</a:t>
            </a:fld>
            <a:endParaRPr lang="en-US" dirty="0"/>
          </a:p>
        </p:txBody>
      </p:sp>
      <p:sp>
        <p:nvSpPr>
          <p:cNvPr id="5" name="Footer Placeholder 4"/>
          <p:cNvSpPr>
            <a:spLocks noGrp="1"/>
          </p:cNvSpPr>
          <p:nvPr>
            <p:ph type="ftr" sz="quarter" idx="11"/>
          </p:nvPr>
        </p:nvSpPr>
        <p:spPr>
          <a:xfrm>
            <a:off x="1947673" y="6314440"/>
            <a:ext cx="6480226" cy="365125"/>
          </a:xfrm>
        </p:spPr>
        <p:txBody>
          <a:bodyPr/>
          <a:lstStyle>
            <a:lvl1pPr>
              <a:defRPr b="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11784011" y="1620760"/>
            <a:ext cx="407988" cy="365125"/>
          </a:xfrm>
        </p:spPr>
        <p:txBody>
          <a:bodyPr/>
          <a:lstStyle>
            <a:lvl1pPr>
              <a:defRPr>
                <a:solidFill>
                  <a:schemeClr val="bg2"/>
                </a:solidFill>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flipH="1">
            <a:off x="1" y="6178167"/>
            <a:ext cx="10244326"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15:guide id="1" pos="645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5181600" y="540628"/>
            <a:ext cx="6248400" cy="248894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81600" y="3712467"/>
            <a:ext cx="6248400" cy="24822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6D20723-E7A2-44D8-945E-35A8A775075C}" type="datetime1">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7784"/>
            <a:ext cx="3831336" cy="4956048"/>
          </a:xfrm>
        </p:spPr>
        <p:txBody>
          <a:bodyPr/>
          <a:lstStyle/>
          <a:p>
            <a:r>
              <a:rPr lang="en-US"/>
              <a:t>Click to edit Master title style</a:t>
            </a:r>
          </a:p>
        </p:txBody>
      </p:sp>
      <p:sp>
        <p:nvSpPr>
          <p:cNvPr id="3" name="Text Placeholder 2"/>
          <p:cNvSpPr>
            <a:spLocks noGrp="1"/>
          </p:cNvSpPr>
          <p:nvPr>
            <p:ph type="body" idx="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181600" y="1526671"/>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181600" y="4669432"/>
            <a:ext cx="6245352" cy="17556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BC140AF-8F6E-4802-9332-ADA3EE94DFE8}" type="datetime1">
              <a:rPr lang="en-US" smtClean="0"/>
              <a:t>8/3/2022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4E740EC-09F9-4174-96A8-01B02B8CB2F9}" type="datetime1">
              <a:rPr lang="en-US" smtClean="0"/>
              <a:t>8/3/2022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B0CB46D-89DC-4C6F-8C9B-88EE87C6478C}" type="datetime1">
              <a:rPr lang="en-US" smtClean="0"/>
              <a:t>8/3/2022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62000" y="555479"/>
            <a:ext cx="3838776" cy="1921022"/>
          </a:xfrm>
        </p:spPr>
        <p:txBody>
          <a:bodyPr anchor="t">
            <a:noAutofit/>
          </a:bodyPr>
          <a:lstStyle>
            <a:lvl1pPr>
              <a:lnSpc>
                <a:spcPct val="93000"/>
              </a:lnSpc>
              <a:defRPr sz="4000"/>
            </a:lvl1pPr>
          </a:lstStyle>
          <a:p>
            <a:r>
              <a:rPr lang="en-US"/>
              <a:t>Click to edit Master title style</a:t>
            </a:r>
          </a:p>
        </p:txBody>
      </p:sp>
      <p:sp>
        <p:nvSpPr>
          <p:cNvPr id="3" name="Content Placeholder 2"/>
          <p:cNvSpPr>
            <a:spLocks noGrp="1"/>
          </p:cNvSpPr>
          <p:nvPr>
            <p:ph idx="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5F12D9C-C0C3-4E55-9C15-34AA9C9AE431}" type="datetime1">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58952" y="557261"/>
            <a:ext cx="3840480" cy="1919239"/>
          </a:xfrm>
        </p:spPr>
        <p:txBody>
          <a:bodyPr anchor="t">
            <a:noAutofit/>
          </a:bodyPr>
          <a:lstStyle>
            <a:lvl1pPr>
              <a:lnSpc>
                <a:spcPct val="93000"/>
              </a:lnSpc>
              <a:defRPr sz="4000" baseline="0"/>
            </a:lvl1pPr>
          </a:lstStyle>
          <a:p>
            <a:r>
              <a:rPr lang="en-US"/>
              <a:t>Click to edit Master title style</a:t>
            </a:r>
          </a:p>
        </p:txBody>
      </p:sp>
      <p:sp>
        <p:nvSpPr>
          <p:cNvPr id="3" name="Picture Placeholder 2"/>
          <p:cNvSpPr>
            <a:spLocks noGrp="1" noChangeAspect="1"/>
          </p:cNvSpPr>
          <p:nvPr>
            <p:ph type="pic" idx="1"/>
          </p:nvPr>
        </p:nvSpPr>
        <p:spPr>
          <a:xfrm>
            <a:off x="5257800" y="0"/>
            <a:ext cx="6172200"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758952" y="2621512"/>
            <a:ext cx="3840480" cy="3236976"/>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C1CEA57-A89A-4F58-8F39-5DB3E3DD9E65}" type="datetime1">
              <a:rPr lang="en-US" smtClean="0"/>
              <a:t>8/3/2022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2AC27A5A-7290-4DE1-BA94-4BE8A8E57DCF}"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4032D038-A2DC-4C64-8132-9648D2DE7706}" type="datetime1">
              <a:rPr lang="en-US" smtClean="0"/>
              <a:t>8/3/2022</a:t>
            </a:fld>
            <a:endParaRPr lang="en-US"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endParaRPr lang="en-US" dirty="0"/>
          </a:p>
        </p:txBody>
      </p:sp>
      <p:sp>
        <p:nvSpPr>
          <p:cNvPr id="6" name="Slide Number Placeholder 5"/>
          <p:cNvSpPr>
            <a:spLocks noGrp="1"/>
          </p:cNvSpPr>
          <p:nvPr>
            <p:ph type="sldNum" sz="quarter" idx="4"/>
          </p:nvPr>
        </p:nvSpPr>
        <p:spPr>
          <a:xfrm>
            <a:off x="11784011" y="5607592"/>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2AC27A5A-7290-4DE1-BA94-4BE8A8E57DCF}" type="slidenum">
              <a:rPr lang="en-US" dirty="0"/>
              <a:pPr/>
              <a:t>‹#›</a:t>
            </a:fld>
            <a:endParaRPr lang="en-US" dirty="0"/>
          </a:p>
        </p:txBody>
      </p:sp>
      <p:cxnSp>
        <p:nvCxnSpPr>
          <p:cNvPr id="10" name="Straight Connector 9" title="Horizontal Rule Line"/>
          <p:cNvCxnSpPr/>
          <p:nvPr/>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r" defTabSz="914400" rtl="0" eaLnBrk="1" latinLnBrk="0" hangingPunct="1">
        <a:lnSpc>
          <a:spcPct val="90000"/>
        </a:lnSpc>
        <a:spcBef>
          <a:spcPct val="0"/>
        </a:spcBef>
        <a:buNone/>
        <a:defRPr sz="5000" b="0" i="1"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hyperlink" Target="https://app.termly.io/dashboard/website/066e09ba-feb6-4fe2-a987-cc7d394f90e4/privacy-policy"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591454" y="1143294"/>
            <a:ext cx="5946953" cy="3238926"/>
          </a:xfrm>
        </p:spPr>
        <p:txBody>
          <a:bodyPr>
            <a:normAutofit/>
          </a:bodyPr>
          <a:lstStyle/>
          <a:p>
            <a:r>
              <a:rPr lang="en-US" sz="4500" dirty="0"/>
              <a:t>Movie match for android</a:t>
            </a:r>
            <a:br>
              <a:rPr lang="en-US" sz="4500" dirty="0"/>
            </a:br>
            <a:br>
              <a:rPr lang="en-US" sz="4500" dirty="0"/>
            </a:br>
            <a:br>
              <a:rPr lang="en-US" sz="4500" dirty="0"/>
            </a:br>
            <a:r>
              <a:rPr lang="en-US" sz="2400" dirty="0"/>
              <a:t>A penny for your thoughts ltd.</a:t>
            </a:r>
          </a:p>
        </p:txBody>
      </p:sp>
      <p:sp>
        <p:nvSpPr>
          <p:cNvPr id="3" name="Subtitle 2">
            <a:extLst>
              <a:ext uri="{FF2B5EF4-FFF2-40B4-BE49-F238E27FC236}">
                <a16:creationId xmlns:a16="http://schemas.microsoft.com/office/drawing/2014/main" id="{83ABC79F-F6F5-4F2D-8F47-A2F710579967}"/>
              </a:ext>
            </a:extLst>
          </p:cNvPr>
          <p:cNvSpPr>
            <a:spLocks noGrp="1"/>
          </p:cNvSpPr>
          <p:nvPr>
            <p:ph type="subTitle" idx="1"/>
          </p:nvPr>
        </p:nvSpPr>
        <p:spPr>
          <a:xfrm>
            <a:off x="5591454" y="5537925"/>
            <a:ext cx="5946954" cy="706355"/>
          </a:xfrm>
        </p:spPr>
        <p:txBody>
          <a:bodyPr>
            <a:normAutofit/>
          </a:bodyPr>
          <a:lstStyle/>
          <a:p>
            <a:pPr>
              <a:spcAft>
                <a:spcPts val="600"/>
              </a:spcAft>
            </a:pPr>
            <a:r>
              <a:rPr lang="en-US" dirty="0"/>
              <a:t>By: Matthew Penny</a:t>
            </a:r>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63893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a:solidFill>
                  <a:schemeClr val="bg1"/>
                </a:solidFill>
              </a:rPr>
              <a:t>Original Database Cardinalities</a:t>
            </a:r>
            <a:endParaRPr lang="en-US" dirty="0">
              <a:solidFill>
                <a:schemeClr val="bg1"/>
              </a:solidFill>
            </a:endParaRP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3" name="TextBox 2">
            <a:extLst>
              <a:ext uri="{FF2B5EF4-FFF2-40B4-BE49-F238E27FC236}">
                <a16:creationId xmlns:a16="http://schemas.microsoft.com/office/drawing/2014/main" id="{07712B45-F71E-363F-F68B-DEEEA079BC71}"/>
              </a:ext>
            </a:extLst>
          </p:cNvPr>
          <p:cNvSpPr txBox="1"/>
          <p:nvPr/>
        </p:nvSpPr>
        <p:spPr>
          <a:xfrm>
            <a:off x="960120" y="2569328"/>
            <a:ext cx="10266681" cy="3997727"/>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looked at the different cardinalities for our project and produced the following set:</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Users – One Mandatory to Many Mandatory in relation to Movies table, Many Mandatory to One 	Mandatory in relation to Matches table.</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Movies – Many Optional to Many Optional in relation to Users table, One Mandatory to Many 	Mandatory in relation to Matches tab</a:t>
            </a:r>
          </a:p>
          <a:p>
            <a:pPr marL="285750" indent="-283464" defTabSz="914400">
              <a:lnSpc>
                <a:spcPct val="112000"/>
              </a:lnSpc>
              <a:spcBef>
                <a:spcPts val="900"/>
              </a:spcBef>
              <a:buFont typeface="Arial" panose="020B0604020202020204" pitchFamily="34" charset="0"/>
              <a:buChar char="•"/>
            </a:pPr>
            <a:r>
              <a:rPr lang="en-US" dirty="0">
                <a:solidFill>
                  <a:schemeClr val="tx1">
                    <a:lumMod val="85000"/>
                    <a:lumOff val="15000"/>
                  </a:schemeClr>
                </a:solidFill>
              </a:rPr>
              <a:t>Matches – One Mandatory to Many Mandatory in relation to Users table, Many Optional to One 	Mandatory in relation to Movies table.</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spTree>
    <p:extLst>
      <p:ext uri="{BB962C8B-B14F-4D97-AF65-F5344CB8AC3E}">
        <p14:creationId xmlns:p14="http://schemas.microsoft.com/office/powerpoint/2010/main" val="30067680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518508" y="643465"/>
            <a:ext cx="5128880" cy="1202588"/>
          </a:xfrm>
        </p:spPr>
        <p:txBody>
          <a:bodyPr vert="horz" lIns="91440" tIns="45720" rIns="91440" bIns="45720" rtlCol="0" anchor="t">
            <a:normAutofit/>
          </a:bodyPr>
          <a:lstStyle/>
          <a:p>
            <a:pPr algn="l"/>
            <a:r>
              <a:rPr lang="en-US" sz="4000" dirty="0"/>
              <a:t>Original JSON Data Tree</a:t>
            </a:r>
          </a:p>
        </p:txBody>
      </p:sp>
      <p:pic>
        <p:nvPicPr>
          <p:cNvPr id="1028" name="Picture 4">
            <a:extLst>
              <a:ext uri="{FF2B5EF4-FFF2-40B4-BE49-F238E27FC236}">
                <a16:creationId xmlns:a16="http://schemas.microsoft.com/office/drawing/2014/main" id="{780196AF-8EB0-E252-4454-DD21D2567D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143280" y="643465"/>
            <a:ext cx="4388019" cy="5255113"/>
          </a:xfrm>
          <a:prstGeom prst="rect">
            <a:avLst/>
          </a:prstGeom>
          <a:noFill/>
          <a:extLst>
            <a:ext uri="{909E8E84-426E-40DD-AFC4-6F175D3DCCD1}">
              <a14:hiddenFill xmlns:a14="http://schemas.microsoft.com/office/drawing/2010/main">
                <a:solidFill>
                  <a:srgbClr val="FFFFFF"/>
                </a:solidFill>
              </a14:hiddenFill>
            </a:ext>
          </a:extLst>
        </p:spPr>
      </p:pic>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655130" y="2013114"/>
            <a:ext cx="5128880" cy="3777041"/>
          </a:xfrm>
          <a:prstGeom prst="rect">
            <a:avLst/>
          </a:prstGeom>
        </p:spPr>
        <p:txBody>
          <a:bodyPr vert="horz" lIns="91440" tIns="45720" rIns="91440" bIns="45720" rtlCol="0">
            <a:noAutofit/>
          </a:bodyPr>
          <a:lstStyle/>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UID (User ID) - Generated automatically by Firebase, makes a great PK as it has a unique value.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Connections – Holds all services, as well categorizing the movies confirmed as well as an ID for reference.</a:t>
            </a:r>
          </a:p>
          <a:p>
            <a:pPr marL="283464" indent="-283464" defTabSz="914400">
              <a:lnSpc>
                <a:spcPct val="112000"/>
              </a:lnSpc>
              <a:spcBef>
                <a:spcPts val="900"/>
              </a:spcBef>
              <a:buFont typeface="Arial" panose="020B0604020202020204" pitchFamily="34" charset="0"/>
              <a:buChar char="•"/>
            </a:pPr>
            <a:r>
              <a:rPr lang="en-US" sz="2200" dirty="0">
                <a:solidFill>
                  <a:schemeClr val="tx1">
                    <a:lumMod val="85000"/>
                    <a:lumOff val="15000"/>
                  </a:schemeClr>
                </a:solidFill>
              </a:rPr>
              <a:t>Details – Contains all user details, used for displaying in the Match’s table.</a:t>
            </a: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Tree>
    <p:extLst>
      <p:ext uri="{BB962C8B-B14F-4D97-AF65-F5344CB8AC3E}">
        <p14:creationId xmlns:p14="http://schemas.microsoft.com/office/powerpoint/2010/main" val="29174468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Final Tree Design</a:t>
            </a:r>
          </a:p>
        </p:txBody>
      </p:sp>
      <p:pic>
        <p:nvPicPr>
          <p:cNvPr id="8194" name="Picture 2">
            <a:extLst>
              <a:ext uri="{FF2B5EF4-FFF2-40B4-BE49-F238E27FC236}">
                <a16:creationId xmlns:a16="http://schemas.microsoft.com/office/drawing/2014/main" id="{A37260B3-FF29-9BE5-70AB-D172E54FF9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582" y="639134"/>
            <a:ext cx="4943475" cy="515302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2B03BBE-DF3C-66D3-E0F6-A052E4C41F17}"/>
              </a:ext>
            </a:extLst>
          </p:cNvPr>
          <p:cNvSpPr txBox="1"/>
          <p:nvPr/>
        </p:nvSpPr>
        <p:spPr>
          <a:xfrm>
            <a:off x="6466195" y="1696065"/>
            <a:ext cx="5515896" cy="1968103"/>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We removed the “</a:t>
            </a:r>
            <a:r>
              <a:rPr lang="en-US" sz="2200" dirty="0" err="1">
                <a:solidFill>
                  <a:schemeClr val="tx1">
                    <a:lumMod val="85000"/>
                    <a:lumOff val="15000"/>
                  </a:schemeClr>
                </a:solidFill>
              </a:rPr>
              <a:t>yups</a:t>
            </a:r>
            <a:r>
              <a:rPr lang="en-US" sz="2200" dirty="0">
                <a:solidFill>
                  <a:schemeClr val="tx1">
                    <a:lumMod val="85000"/>
                    <a:lumOff val="15000"/>
                  </a:schemeClr>
                </a:solidFill>
              </a:rPr>
              <a:t>” section from the JSON tree as we discovered that this was an unnecessary node and caused issues when trying to drill down for the information needed.</a:t>
            </a:r>
          </a:p>
        </p:txBody>
      </p:sp>
    </p:spTree>
    <p:extLst>
      <p:ext uri="{BB962C8B-B14F-4D97-AF65-F5344CB8AC3E}">
        <p14:creationId xmlns:p14="http://schemas.microsoft.com/office/powerpoint/2010/main" val="9729987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pic>
        <p:nvPicPr>
          <p:cNvPr id="3076" name="Picture 4">
            <a:extLst>
              <a:ext uri="{FF2B5EF4-FFF2-40B4-BE49-F238E27FC236}">
                <a16:creationId xmlns:a16="http://schemas.microsoft.com/office/drawing/2014/main" id="{6BAD3CF7-ED7B-4760-07DF-E1C65B40E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406" y="1569536"/>
            <a:ext cx="518160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1293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Final Tree Design</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dirty="0"/>
          </a:p>
          <a:p>
            <a:endParaRPr lang="en-CA" dirty="0"/>
          </a:p>
        </p:txBody>
      </p:sp>
      <p:pic>
        <p:nvPicPr>
          <p:cNvPr id="2054" name="Picture 6">
            <a:extLst>
              <a:ext uri="{FF2B5EF4-FFF2-40B4-BE49-F238E27FC236}">
                <a16:creationId xmlns:a16="http://schemas.microsoft.com/office/drawing/2014/main" id="{0BA29FFD-AC4F-E2A9-37EB-DC62554AFE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989" y="1406106"/>
            <a:ext cx="4772025" cy="34004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E773257-59F9-5143-2EF9-5B7F72B115FE}"/>
              </a:ext>
            </a:extLst>
          </p:cNvPr>
          <p:cNvSpPr txBox="1"/>
          <p:nvPr/>
        </p:nvSpPr>
        <p:spPr>
          <a:xfrm>
            <a:off x="6366295" y="2590800"/>
            <a:ext cx="5515896" cy="1209690"/>
          </a:xfrm>
          <a:prstGeom prst="rect">
            <a:avLst/>
          </a:prstGeom>
          <a:noFill/>
        </p:spPr>
        <p:txBody>
          <a:bodyPr wrap="square" rtlCol="0">
            <a:spAutoFit/>
          </a:bodyPr>
          <a:lstStyle/>
          <a:p>
            <a:pPr defTabSz="914400">
              <a:lnSpc>
                <a:spcPct val="112000"/>
              </a:lnSpc>
              <a:spcBef>
                <a:spcPts val="900"/>
              </a:spcBef>
            </a:pPr>
            <a:r>
              <a:rPr lang="en-US" sz="2200" dirty="0">
                <a:solidFill>
                  <a:schemeClr val="tx1">
                    <a:lumMod val="85000"/>
                    <a:lumOff val="15000"/>
                  </a:schemeClr>
                </a:solidFill>
              </a:rPr>
              <a:t>There was little to change for the Movies tree except for “</a:t>
            </a:r>
            <a:r>
              <a:rPr lang="en-US" sz="2200" dirty="0" err="1">
                <a:solidFill>
                  <a:schemeClr val="tx1">
                    <a:lumMod val="85000"/>
                    <a:lumOff val="15000"/>
                  </a:schemeClr>
                </a:solidFill>
              </a:rPr>
              <a:t>yups</a:t>
            </a:r>
            <a:r>
              <a:rPr lang="en-US" sz="2200" dirty="0">
                <a:solidFill>
                  <a:schemeClr val="tx1">
                    <a:lumMod val="85000"/>
                    <a:lumOff val="15000"/>
                  </a:schemeClr>
                </a:solidFill>
              </a:rPr>
              <a:t>” node, same as mentioned in the Users tree.</a:t>
            </a:r>
          </a:p>
        </p:txBody>
      </p:sp>
    </p:spTree>
    <p:extLst>
      <p:ext uri="{BB962C8B-B14F-4D97-AF65-F5344CB8AC3E}">
        <p14:creationId xmlns:p14="http://schemas.microsoft.com/office/powerpoint/2010/main" val="39719239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F4CF9A01-C2DD-4966-B31A-D2D87CB4CC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6419654" y="643465"/>
            <a:ext cx="5128880" cy="1628396"/>
          </a:xfrm>
        </p:spPr>
        <p:txBody>
          <a:bodyPr vert="horz" lIns="91440" tIns="45720" rIns="91440" bIns="45720" rtlCol="0" anchor="t">
            <a:normAutofit/>
          </a:bodyPr>
          <a:lstStyle/>
          <a:p>
            <a:pPr algn="l"/>
            <a:r>
              <a:rPr lang="en-US" sz="4000" dirty="0"/>
              <a:t>Original JSON Data Tree</a:t>
            </a:r>
          </a:p>
        </p:txBody>
      </p:sp>
      <p:cxnSp>
        <p:nvCxnSpPr>
          <p:cNvPr id="1035" name="Straight Connector 1034">
            <a:extLst>
              <a:ext uri="{FF2B5EF4-FFF2-40B4-BE49-F238E27FC236}">
                <a16:creationId xmlns:a16="http://schemas.microsoft.com/office/drawing/2014/main" id="{0AC6CA7B-A97D-4EE7-BEEF-3794C96942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99730"/>
            <a:ext cx="608076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99AF8E0-9E21-93C4-0E6F-D032AC86C9B1}"/>
              </a:ext>
            </a:extLst>
          </p:cNvPr>
          <p:cNvSpPr txBox="1"/>
          <p:nvPr/>
        </p:nvSpPr>
        <p:spPr>
          <a:xfrm>
            <a:off x="6419654" y="2422688"/>
            <a:ext cx="5128880" cy="2685021"/>
          </a:xfrm>
          <a:prstGeom prst="rect">
            <a:avLst/>
          </a:prstGeom>
        </p:spPr>
        <p:txBody>
          <a:bodyPr vert="horz" lIns="91440" tIns="45720" rIns="91440" bIns="45720" rtlCol="0">
            <a:normAutofit/>
          </a:bodyPr>
          <a:lstStyle/>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
        <p:nvSpPr>
          <p:cNvPr id="1037" name="Freeform 6">
            <a:extLst>
              <a:ext uri="{FF2B5EF4-FFF2-40B4-BE49-F238E27FC236}">
                <a16:creationId xmlns:a16="http://schemas.microsoft.com/office/drawing/2014/main" id="{7F3F28AE-09C6-438F-B1F8-6B3D763F93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5124" name="Picture 4">
            <a:extLst>
              <a:ext uri="{FF2B5EF4-FFF2-40B4-BE49-F238E27FC236}">
                <a16:creationId xmlns:a16="http://schemas.microsoft.com/office/drawing/2014/main" id="{BA6968A4-E467-4D1A-26E2-1A6679158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466" y="923925"/>
            <a:ext cx="5372100" cy="501015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575088"/>
            <a:ext cx="5128880" cy="2685021"/>
          </a:xfrm>
          <a:prstGeom prst="rect">
            <a:avLst/>
          </a:prstGeom>
        </p:spPr>
        <p:txBody>
          <a:bodyPr vert="horz" lIns="91440" tIns="45720" rIns="91440" bIns="45720" rtlCol="0">
            <a:normAutofit fontScale="77500" lnSpcReduction="20000"/>
          </a:bodyPr>
          <a:lstStyle/>
          <a:p>
            <a:pPr marL="283464" indent="-283464" defTabSz="914400">
              <a:lnSpc>
                <a:spcPct val="112000"/>
              </a:lnSpc>
              <a:spcBef>
                <a:spcPts val="900"/>
              </a:spcBef>
              <a:buFont typeface="Arial" panose="020B0604020202020204" pitchFamily="34" charset="0"/>
              <a:buChar char="•"/>
            </a:pPr>
            <a:r>
              <a:rPr lang="en-US" sz="2600" dirty="0">
                <a:solidFill>
                  <a:schemeClr val="tx1">
                    <a:lumMod val="85000"/>
                    <a:lumOff val="15000"/>
                  </a:schemeClr>
                </a:solidFill>
              </a:rPr>
              <a:t>MOVIEID – Generated by Firebase, which makes it a great primary key (as mentioned on Users table).</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chosenServices</a:t>
            </a:r>
            <a:r>
              <a:rPr lang="en-US" sz="2600" dirty="0">
                <a:solidFill>
                  <a:schemeClr val="tx1">
                    <a:lumMod val="85000"/>
                    <a:lumOff val="15000"/>
                  </a:schemeClr>
                </a:solidFill>
              </a:rPr>
              <a:t> – Holds any of the services utilized by the API, helps with sorting the movies and series</a:t>
            </a:r>
          </a:p>
          <a:p>
            <a:pPr marL="283464" indent="-283464" defTabSz="914400">
              <a:lnSpc>
                <a:spcPct val="112000"/>
              </a:lnSpc>
              <a:spcBef>
                <a:spcPts val="900"/>
              </a:spcBef>
              <a:buFont typeface="Arial" panose="020B0604020202020204" pitchFamily="34" charset="0"/>
              <a:buChar char="•"/>
            </a:pPr>
            <a:r>
              <a:rPr lang="en-US" sz="2600" dirty="0" err="1">
                <a:solidFill>
                  <a:schemeClr val="tx1">
                    <a:lumMod val="85000"/>
                    <a:lumOff val="15000"/>
                  </a:schemeClr>
                </a:solidFill>
              </a:rPr>
              <a:t>userId</a:t>
            </a:r>
            <a:r>
              <a:rPr lang="en-US" sz="2600" dirty="0">
                <a:solidFill>
                  <a:schemeClr val="tx1">
                    <a:lumMod val="85000"/>
                    <a:lumOff val="15000"/>
                  </a:schemeClr>
                </a:solidFill>
              </a:rPr>
              <a:t> – Foreign key utilized for reference checks with the Users table</a:t>
            </a:r>
          </a:p>
          <a:p>
            <a:pPr marL="283464" indent="-283464" defTabSz="914400">
              <a:lnSpc>
                <a:spcPct val="112000"/>
              </a:lnSpc>
              <a:spcBef>
                <a:spcPts val="900"/>
              </a:spcBef>
              <a:buFont typeface="Arial" panose="020B0604020202020204" pitchFamily="34" charset="0"/>
              <a:buChar char="•"/>
            </a:pPr>
            <a:endParaRPr lang="en-US" dirty="0">
              <a:solidFill>
                <a:schemeClr val="tx1">
                  <a:lumMod val="85000"/>
                  <a:lumOff val="15000"/>
                </a:schemeClr>
              </a:solidFill>
            </a:endParaRPr>
          </a:p>
        </p:txBody>
      </p:sp>
    </p:spTree>
    <p:extLst>
      <p:ext uri="{BB962C8B-B14F-4D97-AF65-F5344CB8AC3E}">
        <p14:creationId xmlns:p14="http://schemas.microsoft.com/office/powerpoint/2010/main" val="1071454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5" name="Rectangle 1041">
            <a:extLst>
              <a:ext uri="{FF2B5EF4-FFF2-40B4-BE49-F238E27FC236}">
                <a16:creationId xmlns:a16="http://schemas.microsoft.com/office/drawing/2014/main" id="{2A0E4E09-FC02-4ADC-951A-3FFA90B6FE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4" y="633779"/>
            <a:ext cx="5443665" cy="1362169"/>
          </a:xfrm>
        </p:spPr>
        <p:txBody>
          <a:bodyPr vert="horz" lIns="91440" tIns="45720" rIns="91440" bIns="45720" rtlCol="0" anchor="t">
            <a:normAutofit/>
          </a:bodyPr>
          <a:lstStyle/>
          <a:p>
            <a:pPr algn="l"/>
            <a:r>
              <a:rPr lang="en-US" dirty="0">
                <a:solidFill>
                  <a:schemeClr val="tx1"/>
                </a:solidFill>
              </a:rPr>
              <a:t>Final Tree Design</a:t>
            </a:r>
          </a:p>
        </p:txBody>
      </p:sp>
      <p:sp>
        <p:nvSpPr>
          <p:cNvPr id="1044" name="Freeform 6">
            <a:extLst>
              <a:ext uri="{FF2B5EF4-FFF2-40B4-BE49-F238E27FC236}">
                <a16:creationId xmlns:a16="http://schemas.microsoft.com/office/drawing/2014/main" id="{D3686B33-4E07-4542-8F02-1876C8359B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a:off x="1" y="538057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B9E5FA70-271A-F53A-DF66-0C3A83E51058}"/>
              </a:ext>
            </a:extLst>
          </p:cNvPr>
          <p:cNvSpPr txBox="1"/>
          <p:nvPr/>
        </p:nvSpPr>
        <p:spPr>
          <a:xfrm>
            <a:off x="637323" y="2042858"/>
            <a:ext cx="5443666" cy="3337721"/>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2000" dirty="0"/>
              <a:t>	After the logic was rebuilt to allow users to match with anyone else who has swiped on the same movie, the Matches table was deemed redundant. As we know, from our Database design courses, its best to run a database through the normalization process to ensure that information isn’t repeated for no reason throughout the entities. </a:t>
            </a:r>
          </a:p>
        </p:txBody>
      </p:sp>
      <p:sp>
        <p:nvSpPr>
          <p:cNvPr id="1046" name="Freeform: Shape 1045">
            <a:extLst>
              <a:ext uri="{FF2B5EF4-FFF2-40B4-BE49-F238E27FC236}">
                <a16:creationId xmlns:a16="http://schemas.microsoft.com/office/drawing/2014/main" id="{5D44B584-65A7-4029-A075-505AA5EAEB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748333" y="0"/>
            <a:ext cx="5443666" cy="6858000"/>
          </a:xfrm>
          <a:custGeom>
            <a:avLst/>
            <a:gdLst>
              <a:gd name="connsiteX0" fmla="*/ 0 w 5443666"/>
              <a:gd name="connsiteY0" fmla="*/ 0 h 6845983"/>
              <a:gd name="connsiteX1" fmla="*/ 3595564 w 5443666"/>
              <a:gd name="connsiteY1" fmla="*/ 0 h 6845983"/>
              <a:gd name="connsiteX2" fmla="*/ 3746607 w 5443666"/>
              <a:gd name="connsiteY2" fmla="*/ 118697 h 6845983"/>
              <a:gd name="connsiteX3" fmla="*/ 5443666 w 5443666"/>
              <a:gd name="connsiteY3" fmla="*/ 3717234 h 6845983"/>
              <a:gd name="connsiteX4" fmla="*/ 4378763 w 5443666"/>
              <a:gd name="connsiteY4" fmla="*/ 6683615 h 6845983"/>
              <a:gd name="connsiteX5" fmla="*/ 4238117 w 5443666"/>
              <a:gd name="connsiteY5" fmla="*/ 6845983 h 6845983"/>
              <a:gd name="connsiteX6" fmla="*/ 0 w 5443666"/>
              <a:gd name="connsiteY6" fmla="*/ 6845983 h 6845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666" h="6845983">
                <a:moveTo>
                  <a:pt x="0" y="0"/>
                </a:moveTo>
                <a:lnTo>
                  <a:pt x="3595564" y="0"/>
                </a:lnTo>
                <a:lnTo>
                  <a:pt x="3746607" y="118697"/>
                </a:lnTo>
                <a:cubicBezTo>
                  <a:pt x="4783044" y="974041"/>
                  <a:pt x="5443666" y="2268489"/>
                  <a:pt x="5443666" y="3717234"/>
                </a:cubicBezTo>
                <a:cubicBezTo>
                  <a:pt x="5443666" y="4844036"/>
                  <a:pt x="5044030" y="5877498"/>
                  <a:pt x="4378763" y="6683615"/>
                </a:cubicBezTo>
                <a:lnTo>
                  <a:pt x="4238117" y="6845983"/>
                </a:lnTo>
                <a:lnTo>
                  <a:pt x="0" y="6845983"/>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a:extLst>
              <a:ext uri="{FF2B5EF4-FFF2-40B4-BE49-F238E27FC236}">
                <a16:creationId xmlns:a16="http://schemas.microsoft.com/office/drawing/2014/main" id="{88DD962B-8B26-F642-800A-439D5D58B893}"/>
              </a:ext>
            </a:extLst>
          </p:cNvPr>
          <p:cNvPicPr>
            <a:picLocks noChangeAspect="1"/>
          </p:cNvPicPr>
          <p:nvPr/>
        </p:nvPicPr>
        <p:blipFill rotWithShape="1">
          <a:blip r:embed="rId2"/>
          <a:srcRect l="19351" r="9549" b="1"/>
          <a:stretch/>
        </p:blipFill>
        <p:spPr>
          <a:xfrm>
            <a:off x="6979738" y="10"/>
            <a:ext cx="5212262" cy="6857990"/>
          </a:xfrm>
          <a:custGeom>
            <a:avLst/>
            <a:gdLst/>
            <a:ahLst/>
            <a:cxnLst/>
            <a:rect l="l" t="t" r="r" b="b"/>
            <a:pathLst>
              <a:path w="5215066" h="6858000">
                <a:moveTo>
                  <a:pt x="2017353" y="0"/>
                </a:moveTo>
                <a:lnTo>
                  <a:pt x="5215066" y="0"/>
                </a:lnTo>
                <a:lnTo>
                  <a:pt x="5215066" y="6858000"/>
                </a:lnTo>
                <a:lnTo>
                  <a:pt x="1292431" y="6858000"/>
                </a:lnTo>
                <a:lnTo>
                  <a:pt x="1012702" y="6549681"/>
                </a:lnTo>
                <a:cubicBezTo>
                  <a:pt x="380046" y="5781733"/>
                  <a:pt x="0" y="4797206"/>
                  <a:pt x="0" y="3723759"/>
                </a:cubicBezTo>
                <a:cubicBezTo>
                  <a:pt x="0" y="2190263"/>
                  <a:pt x="775604" y="838237"/>
                  <a:pt x="1955279" y="39865"/>
                </a:cubicBezTo>
                <a:close/>
              </a:path>
            </a:pathLst>
          </a:custGeom>
        </p:spPr>
      </p:pic>
      <p:sp>
        <p:nvSpPr>
          <p:cNvPr id="11" name="TextBox 10">
            <a:extLst>
              <a:ext uri="{FF2B5EF4-FFF2-40B4-BE49-F238E27FC236}">
                <a16:creationId xmlns:a16="http://schemas.microsoft.com/office/drawing/2014/main" id="{BE55F685-2F43-E89E-6D94-9D8711D5349A}"/>
              </a:ext>
            </a:extLst>
          </p:cNvPr>
          <p:cNvSpPr txBox="1"/>
          <p:nvPr/>
        </p:nvSpPr>
        <p:spPr>
          <a:xfrm>
            <a:off x="6572054" y="2603621"/>
            <a:ext cx="5128880" cy="2685021"/>
          </a:xfrm>
          <a:prstGeom prst="rect">
            <a:avLst/>
          </a:prstGeom>
        </p:spPr>
        <p:txBody>
          <a:bodyPr vert="horz" lIns="91440" tIns="45720" rIns="91440" bIns="45720" rtlCol="0">
            <a:normAutofit/>
          </a:bodyPr>
          <a:lstStyle/>
          <a:p>
            <a:pPr defTabSz="914400">
              <a:lnSpc>
                <a:spcPct val="112000"/>
              </a:lnSpc>
              <a:spcBef>
                <a:spcPts val="900"/>
              </a:spcBef>
            </a:pPr>
            <a:endParaRPr lang="en-US" dirty="0">
              <a:solidFill>
                <a:schemeClr val="tx1">
                  <a:lumMod val="85000"/>
                  <a:lumOff val="15000"/>
                </a:schemeClr>
              </a:solidFill>
            </a:endParaRPr>
          </a:p>
        </p:txBody>
      </p:sp>
    </p:spTree>
    <p:extLst>
      <p:ext uri="{BB962C8B-B14F-4D97-AF65-F5344CB8AC3E}">
        <p14:creationId xmlns:p14="http://schemas.microsoft.com/office/powerpoint/2010/main" val="2254515342"/>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5" y="5837632"/>
            <a:ext cx="9375887" cy="1020358"/>
          </a:xfrm>
        </p:spPr>
        <p:txBody>
          <a:bodyPr>
            <a:normAutofit fontScale="90000"/>
          </a:bodyPr>
          <a:lstStyle/>
          <a:p>
            <a:r>
              <a:rPr lang="en-US" sz="4800" dirty="0"/>
              <a:t>Data flow diagrams</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1012329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a:t>DFD – Login &amp; Register</a:t>
            </a:r>
            <a:endParaRPr lang="en-CA" sz="4000" dirty="0"/>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a:p>
          <a:p>
            <a:endParaRPr lang="en-CA" dirty="0"/>
          </a:p>
        </p:txBody>
      </p:sp>
      <p:pic>
        <p:nvPicPr>
          <p:cNvPr id="6150" name="Picture 6">
            <a:extLst>
              <a:ext uri="{FF2B5EF4-FFF2-40B4-BE49-F238E27FC236}">
                <a16:creationId xmlns:a16="http://schemas.microsoft.com/office/drawing/2014/main" id="{9F3A9576-4C2B-2C56-C9AE-73017EADBD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765" y="473181"/>
            <a:ext cx="9799064" cy="6298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73978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05" name="Freeform 6">
            <a:extLst>
              <a:ext uri="{FF2B5EF4-FFF2-40B4-BE49-F238E27FC236}">
                <a16:creationId xmlns:a16="http://schemas.microsoft.com/office/drawing/2014/main" id="{49EC5C96-A5B7-48AF-865B-32EA92606F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cxnSp>
        <p:nvCxnSpPr>
          <p:cNvPr id="7207" name="Straight Connector 7206">
            <a:extLst>
              <a:ext uri="{FF2B5EF4-FFF2-40B4-BE49-F238E27FC236}">
                <a16:creationId xmlns:a16="http://schemas.microsoft.com/office/drawing/2014/main" id="{87D3361C-8AD4-4C09-8E01-4332488617A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7209" name="Rectangle 7208">
            <a:extLst>
              <a:ext uri="{FF2B5EF4-FFF2-40B4-BE49-F238E27FC236}">
                <a16:creationId xmlns:a16="http://schemas.microsoft.com/office/drawing/2014/main" id="{BCB3501C-0BF6-4941-B958-27196AD9A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858897" y="1143293"/>
            <a:ext cx="3679510" cy="4268965"/>
          </a:xfrm>
        </p:spPr>
        <p:txBody>
          <a:bodyPr vert="horz" lIns="91440" tIns="45720" rIns="91440" bIns="45720" rtlCol="0" anchor="t">
            <a:normAutofit/>
          </a:bodyPr>
          <a:lstStyle/>
          <a:p>
            <a:pPr algn="l">
              <a:lnSpc>
                <a:spcPct val="85000"/>
              </a:lnSpc>
            </a:pPr>
            <a:r>
              <a:rPr lang="en-US" sz="4000" cap="all" dirty="0">
                <a:solidFill>
                  <a:schemeClr val="bg2"/>
                </a:solidFill>
              </a:rPr>
              <a:t>Data flow– service, type &amp; genre</a:t>
            </a:r>
          </a:p>
        </p:txBody>
      </p:sp>
      <p:sp useBgFill="1">
        <p:nvSpPr>
          <p:cNvPr id="7211" name="Rectangle 7210">
            <a:extLst>
              <a:ext uri="{FF2B5EF4-FFF2-40B4-BE49-F238E27FC236}">
                <a16:creationId xmlns:a16="http://schemas.microsoft.com/office/drawing/2014/main" id="{5D42485B-30FD-4C7E-978A-3962892E33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5257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13" name="Straight Connector 7212">
            <a:extLst>
              <a:ext uri="{FF2B5EF4-FFF2-40B4-BE49-F238E27FC236}">
                <a16:creationId xmlns:a16="http://schemas.microsoft.com/office/drawing/2014/main" id="{703E6347-0C1B-4131-8BB1-F198DEFDF82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7174" name="Picture 6">
            <a:extLst>
              <a:ext uri="{FF2B5EF4-FFF2-40B4-BE49-F238E27FC236}">
                <a16:creationId xmlns:a16="http://schemas.microsoft.com/office/drawing/2014/main" id="{D729D2F3-9872-8E8C-38A9-BAE97F0237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73855" y="234778"/>
            <a:ext cx="6778710" cy="6623222"/>
          </a:xfrm>
          <a:prstGeom prst="rect">
            <a:avLst/>
          </a:prstGeom>
          <a:noFill/>
          <a:extLst>
            <a:ext uri="{909E8E84-426E-40DD-AFC4-6F175D3DCCD1}">
              <a14:hiddenFill xmlns:a14="http://schemas.microsoft.com/office/drawing/2010/main">
                <a:solidFill>
                  <a:srgbClr val="FFFFFF"/>
                </a:solidFill>
              </a14:hiddenFill>
            </a:ext>
          </a:extLst>
        </p:spPr>
      </p:pic>
      <p:sp>
        <p:nvSpPr>
          <p:cNvPr id="7215" name="Freeform 6">
            <a:extLst>
              <a:ext uri="{FF2B5EF4-FFF2-40B4-BE49-F238E27FC236}">
                <a16:creationId xmlns:a16="http://schemas.microsoft.com/office/drawing/2014/main" id="{97E55B52-5304-40DB-BE2D-8EEB104CA2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439474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a:bodyPr>
          <a:lstStyle/>
          <a:p>
            <a:r>
              <a:rPr lang="en-US" dirty="0">
                <a:solidFill>
                  <a:schemeClr val="bg1"/>
                </a:solidFill>
              </a:rPr>
              <a:t>Table Of Contents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6370258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53" name="Rectangle 52">
            <a:extLst>
              <a:ext uri="{FF2B5EF4-FFF2-40B4-BE49-F238E27FC236}">
                <a16:creationId xmlns:a16="http://schemas.microsoft.com/office/drawing/2014/main" id="{946A7A1D-3D7F-400B-A579-64AA45406D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1" y="0"/>
            <a:ext cx="12191999" cy="6858000"/>
          </a:xfrm>
          <a:prstGeom prst="rect">
            <a:avLst/>
          </a:prstGeom>
          <a:gradFill flip="none" rotWithShape="1">
            <a:gsLst>
              <a:gs pos="100000">
                <a:schemeClr val="bg2">
                  <a:alpha val="60000"/>
                </a:schemeClr>
              </a:gs>
              <a:gs pos="30000">
                <a:schemeClr val="bg2"/>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773854" y="1257300"/>
            <a:ext cx="9375887" cy="1513060"/>
          </a:xfrm>
        </p:spPr>
        <p:txBody>
          <a:bodyPr>
            <a:normAutofit fontScale="90000"/>
          </a:bodyPr>
          <a:lstStyle/>
          <a:p>
            <a:r>
              <a:rPr lang="en-US" sz="4800" dirty="0"/>
              <a:t>Privacy policy, user manual &amp; </a:t>
            </a:r>
            <a:r>
              <a:rPr lang="en-US" sz="4800" dirty="0" err="1"/>
              <a:t>Sdd</a:t>
            </a:r>
            <a:br>
              <a:rPr lang="en-US" sz="4800" dirty="0"/>
            </a:br>
            <a:br>
              <a:rPr lang="en-US" sz="4800" dirty="0"/>
            </a:br>
            <a:endParaRPr lang="en-US" sz="4800" dirty="0"/>
          </a:p>
        </p:txBody>
      </p:sp>
      <p:cxnSp>
        <p:nvCxnSpPr>
          <p:cNvPr id="55" name="Straight Connector 54">
            <a:extLst>
              <a:ext uri="{FF2B5EF4-FFF2-40B4-BE49-F238E27FC236}">
                <a16:creationId xmlns:a16="http://schemas.microsoft.com/office/drawing/2014/main" id="{0BCE4FFE-9918-4AF9-975B-1AAC44E67D7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7" name="Freeform 6">
            <a:extLst>
              <a:ext uri="{FF2B5EF4-FFF2-40B4-BE49-F238E27FC236}">
                <a16:creationId xmlns:a16="http://schemas.microsoft.com/office/drawing/2014/main" id="{C38C875F-6627-4E12-BFE4-18E6A64F15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44960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2308324"/>
          </a:xfrm>
          <a:prstGeom prst="rect">
            <a:avLst/>
          </a:prstGeom>
          <a:noFill/>
        </p:spPr>
        <p:txBody>
          <a:bodyPr wrap="square" rtlCol="0">
            <a:spAutoFit/>
          </a:bodyPr>
          <a:lstStyle/>
          <a:p>
            <a:r>
              <a:rPr lang="en-CA" dirty="0"/>
              <a:t>As the application (at the moment) requires a phone number to be able to contact each other’s Matches, we created a Privacy Policy form that will be able to be accessed through the application. We created this with the help from Termly, which ensured that we were able to ensure that we are covered in case of breach. </a:t>
            </a:r>
          </a:p>
          <a:p>
            <a:endParaRPr lang="en-CA" dirty="0"/>
          </a:p>
          <a:p>
            <a:endParaRPr lang="en-CA" dirty="0"/>
          </a:p>
          <a:p>
            <a:endParaRPr lang="en-CA" dirty="0"/>
          </a:p>
          <a:p>
            <a:r>
              <a:rPr lang="en-CA" dirty="0"/>
              <a:t>Here you can see the Privacy Policy:</a:t>
            </a:r>
          </a:p>
          <a:p>
            <a:r>
              <a:rPr lang="en-CA" dirty="0">
                <a:hlinkClick r:id="rId2"/>
              </a:rPr>
              <a:t>Privacy Policy </a:t>
            </a:r>
            <a:endParaRPr lang="en-CA" dirty="0"/>
          </a:p>
        </p:txBody>
      </p:sp>
    </p:spTree>
    <p:extLst>
      <p:ext uri="{BB962C8B-B14F-4D97-AF65-F5344CB8AC3E}">
        <p14:creationId xmlns:p14="http://schemas.microsoft.com/office/powerpoint/2010/main" val="2431490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r>
              <a:rPr lang="en-US" sz="4000"/>
              <a:t>How to Use Manual</a:t>
            </a:r>
          </a:p>
        </p:txBody>
      </p:sp>
      <p:sp>
        <p:nvSpPr>
          <p:cNvPr id="4" name="TextBox 3">
            <a:extLst>
              <a:ext uri="{FF2B5EF4-FFF2-40B4-BE49-F238E27FC236}">
                <a16:creationId xmlns:a16="http://schemas.microsoft.com/office/drawing/2014/main" id="{124252BA-814A-6747-85DE-C47DBD128ACB}"/>
              </a:ext>
            </a:extLst>
          </p:cNvPr>
          <p:cNvSpPr txBox="1"/>
          <p:nvPr/>
        </p:nvSpPr>
        <p:spPr>
          <a:xfrm>
            <a:off x="762000" y="2492134"/>
            <a:ext cx="3833906" cy="3324204"/>
          </a:xfrm>
          <a:prstGeom prst="rect">
            <a:avLst/>
          </a:prstGeom>
        </p:spPr>
        <p:txBody>
          <a:bodyPr vert="horz" lIns="91440" tIns="45720" rIns="91440" bIns="45720" rtlCol="0">
            <a:normAutofit/>
          </a:bodyPr>
          <a:lstStyle/>
          <a:p>
            <a:pPr marL="283464" indent="-283464" defTabSz="914400">
              <a:lnSpc>
                <a:spcPct val="112000"/>
              </a:lnSpc>
              <a:spcBef>
                <a:spcPts val="900"/>
              </a:spcBef>
            </a:pPr>
            <a:r>
              <a:rPr lang="en-US" sz="1600" dirty="0">
                <a:solidFill>
                  <a:schemeClr val="tx1">
                    <a:lumMod val="85000"/>
                    <a:lumOff val="15000"/>
                  </a:schemeClr>
                </a:solidFill>
              </a:rPr>
              <a:t>	Built into the application is the Navigation Drawer Menu. One of the options given here is the “How to Use” manual. This section is a FAQ for users to read and know how the application works without being too heavy or overly technical.</a:t>
            </a:r>
          </a:p>
          <a:p>
            <a:pPr marL="283464" indent="-283464" defTabSz="914400">
              <a:lnSpc>
                <a:spcPct val="112000"/>
              </a:lnSpc>
              <a:spcBef>
                <a:spcPts val="900"/>
              </a:spcBef>
            </a:pPr>
            <a:endParaRPr lang="en-US" sz="1600" dirty="0">
              <a:solidFill>
                <a:schemeClr val="tx1">
                  <a:lumMod val="85000"/>
                  <a:lumOff val="15000"/>
                </a:schemeClr>
              </a:solidFill>
            </a:endParaRPr>
          </a:p>
        </p:txBody>
      </p:sp>
      <p:pic>
        <p:nvPicPr>
          <p:cNvPr id="6" name="Picture 5" descr="Floorplan on a table">
            <a:extLst>
              <a:ext uri="{FF2B5EF4-FFF2-40B4-BE49-F238E27FC236}">
                <a16:creationId xmlns:a16="http://schemas.microsoft.com/office/drawing/2014/main" id="{A0ABD7E3-7061-24BA-4239-6D336A9D6419}"/>
              </a:ext>
            </a:extLst>
          </p:cNvPr>
          <p:cNvPicPr>
            <a:picLocks noChangeAspect="1"/>
          </p:cNvPicPr>
          <p:nvPr/>
        </p:nvPicPr>
        <p:blipFill rotWithShape="1">
          <a:blip r:embed="rId2"/>
          <a:srcRect l="22284" r="5649"/>
          <a:stretch/>
        </p:blipFill>
        <p:spPr>
          <a:xfrm>
            <a:off x="5181600" y="10"/>
            <a:ext cx="7010399" cy="6857990"/>
          </a:xfrm>
          <a:prstGeom prst="rect">
            <a:avLst/>
          </a:prstGeom>
        </p:spPr>
      </p:pic>
      <p:sp>
        <p:nvSpPr>
          <p:cNvPr id="10"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1145906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sz="4000" dirty="0"/>
              <a:t>Privacy Policy</a:t>
            </a:r>
          </a:p>
        </p:txBody>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646331"/>
          </a:xfrm>
          <a:prstGeom prst="rect">
            <a:avLst/>
          </a:prstGeom>
          <a:noFill/>
        </p:spPr>
        <p:txBody>
          <a:bodyPr wrap="square" rtlCol="0">
            <a:spAutoFit/>
          </a:bodyPr>
          <a:lstStyle/>
          <a:p>
            <a:endParaRPr lang="en-CA"/>
          </a:p>
          <a:p>
            <a:endParaRPr lang="en-CA" dirty="0"/>
          </a:p>
        </p:txBody>
      </p:sp>
    </p:spTree>
    <p:extLst>
      <p:ext uri="{BB962C8B-B14F-4D97-AF65-F5344CB8AC3E}">
        <p14:creationId xmlns:p14="http://schemas.microsoft.com/office/powerpoint/2010/main" val="2311355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Activities at a glance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48450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Launch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606593" y="1846053"/>
            <a:ext cx="6892418" cy="1477328"/>
          </a:xfrm>
          <a:prstGeom prst="rect">
            <a:avLst/>
          </a:prstGeom>
          <a:noFill/>
        </p:spPr>
        <p:txBody>
          <a:bodyPr wrap="square" rtlCol="0">
            <a:spAutoFit/>
          </a:bodyPr>
          <a:lstStyle/>
          <a:p>
            <a:r>
              <a:rPr lang="en-CA" dirty="0"/>
              <a:t>While launching, we treat the users to the Movie Match logo, with which we hope to invoke some feelings of a few decades ago when theatres were the way to go for a group viewing experience.</a:t>
            </a:r>
          </a:p>
          <a:p>
            <a:endParaRPr lang="en-CA" dirty="0"/>
          </a:p>
          <a:p>
            <a:endParaRPr lang="en-CA" dirty="0"/>
          </a:p>
        </p:txBody>
      </p:sp>
      <p:pic>
        <p:nvPicPr>
          <p:cNvPr id="5" name="Picture 4">
            <a:extLst>
              <a:ext uri="{FF2B5EF4-FFF2-40B4-BE49-F238E27FC236}">
                <a16:creationId xmlns:a16="http://schemas.microsoft.com/office/drawing/2014/main" id="{29FDCAB2-D80B-7260-C007-630358EEA6BF}"/>
              </a:ext>
            </a:extLst>
          </p:cNvPr>
          <p:cNvPicPr>
            <a:picLocks noChangeAspect="1"/>
          </p:cNvPicPr>
          <p:nvPr/>
        </p:nvPicPr>
        <p:blipFill>
          <a:blip r:embed="rId2"/>
          <a:stretch>
            <a:fillRect/>
          </a:stretch>
        </p:blipFill>
        <p:spPr>
          <a:xfrm>
            <a:off x="995433" y="559678"/>
            <a:ext cx="3366226" cy="5619449"/>
          </a:xfrm>
          <a:prstGeom prst="rect">
            <a:avLst/>
          </a:prstGeom>
        </p:spPr>
      </p:pic>
    </p:spTree>
    <p:extLst>
      <p:ext uri="{BB962C8B-B14F-4D97-AF65-F5344CB8AC3E}">
        <p14:creationId xmlns:p14="http://schemas.microsoft.com/office/powerpoint/2010/main" val="36040541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L</a:t>
            </a:r>
            <a:r>
              <a:rPr lang="en-CA" dirty="0" err="1"/>
              <a:t>anding</a:t>
            </a:r>
            <a:r>
              <a:rPr lang="en-CA" dirty="0"/>
              <a:t>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797788" y="2923415"/>
            <a:ext cx="6954720" cy="1477328"/>
          </a:xfrm>
          <a:prstGeom prst="rect">
            <a:avLst/>
          </a:prstGeom>
          <a:noFill/>
        </p:spPr>
        <p:txBody>
          <a:bodyPr wrap="square" rtlCol="0">
            <a:spAutoFit/>
          </a:bodyPr>
          <a:lstStyle/>
          <a:p>
            <a:pPr algn="just"/>
            <a:r>
              <a:rPr lang="en-CA" dirty="0"/>
              <a:t>Landing page shows the login options and will allow users to register using Google, Facebook or the application’s own Firebase authorization by using email and password.</a:t>
            </a:r>
          </a:p>
          <a:p>
            <a:endParaRPr lang="en-CA" dirty="0"/>
          </a:p>
          <a:p>
            <a:endParaRPr lang="en-CA" dirty="0"/>
          </a:p>
        </p:txBody>
      </p:sp>
      <p:pic>
        <p:nvPicPr>
          <p:cNvPr id="8" name="Picture 7">
            <a:extLst>
              <a:ext uri="{FF2B5EF4-FFF2-40B4-BE49-F238E27FC236}">
                <a16:creationId xmlns:a16="http://schemas.microsoft.com/office/drawing/2014/main" id="{0A3BEF52-91AF-3E9A-BFCF-F4146FF412E7}"/>
              </a:ext>
            </a:extLst>
          </p:cNvPr>
          <p:cNvPicPr>
            <a:picLocks noChangeAspect="1"/>
          </p:cNvPicPr>
          <p:nvPr/>
        </p:nvPicPr>
        <p:blipFill>
          <a:blip r:embed="rId2"/>
          <a:stretch>
            <a:fillRect/>
          </a:stretch>
        </p:blipFill>
        <p:spPr>
          <a:xfrm>
            <a:off x="1012218" y="559678"/>
            <a:ext cx="3349441" cy="5619449"/>
          </a:xfrm>
          <a:prstGeom prst="rect">
            <a:avLst/>
          </a:prstGeom>
        </p:spPr>
      </p:pic>
    </p:spTree>
    <p:extLst>
      <p:ext uri="{BB962C8B-B14F-4D97-AF65-F5344CB8AC3E}">
        <p14:creationId xmlns:p14="http://schemas.microsoft.com/office/powerpoint/2010/main" val="3131078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Register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580323" y="2561277"/>
            <a:ext cx="6963956" cy="1477328"/>
          </a:xfrm>
          <a:prstGeom prst="rect">
            <a:avLst/>
          </a:prstGeom>
          <a:noFill/>
        </p:spPr>
        <p:txBody>
          <a:bodyPr wrap="square" rtlCol="0">
            <a:spAutoFit/>
          </a:bodyPr>
          <a:lstStyle/>
          <a:p>
            <a:pPr algn="just"/>
            <a:r>
              <a:rPr lang="en-CA" dirty="0"/>
              <a:t>Our register activity allows users to keep their information separate from third party sources and can be assured that their information will be kept secure with Firebase’s security measures.</a:t>
            </a:r>
          </a:p>
          <a:p>
            <a:endParaRPr lang="en-CA" dirty="0"/>
          </a:p>
          <a:p>
            <a:endParaRPr lang="en-CA" dirty="0"/>
          </a:p>
        </p:txBody>
      </p:sp>
      <p:pic>
        <p:nvPicPr>
          <p:cNvPr id="5" name="Picture 4">
            <a:extLst>
              <a:ext uri="{FF2B5EF4-FFF2-40B4-BE49-F238E27FC236}">
                <a16:creationId xmlns:a16="http://schemas.microsoft.com/office/drawing/2014/main" id="{F75D5F58-2108-06CF-FE5C-8EE98803920E}"/>
              </a:ext>
            </a:extLst>
          </p:cNvPr>
          <p:cNvPicPr>
            <a:picLocks noChangeAspect="1"/>
          </p:cNvPicPr>
          <p:nvPr/>
        </p:nvPicPr>
        <p:blipFill>
          <a:blip r:embed="rId2"/>
          <a:stretch>
            <a:fillRect/>
          </a:stretch>
        </p:blipFill>
        <p:spPr>
          <a:xfrm>
            <a:off x="1003642" y="559678"/>
            <a:ext cx="3413088" cy="5619449"/>
          </a:xfrm>
          <a:prstGeom prst="rect">
            <a:avLst/>
          </a:prstGeom>
        </p:spPr>
      </p:pic>
    </p:spTree>
    <p:extLst>
      <p:ext uri="{BB962C8B-B14F-4D97-AF65-F5344CB8AC3E}">
        <p14:creationId xmlns:p14="http://schemas.microsoft.com/office/powerpoint/2010/main" val="975266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normAutofit/>
          </a:bodyPr>
          <a:lstStyle/>
          <a:p>
            <a:r>
              <a:rPr lang="en-CA" dirty="0"/>
              <a:t>Login Screen</a:t>
            </a:r>
          </a:p>
        </p:txBody>
      </p:sp>
      <p:sp>
        <p:nvSpPr>
          <p:cNvPr id="4" name="TextBox 3">
            <a:extLst>
              <a:ext uri="{FF2B5EF4-FFF2-40B4-BE49-F238E27FC236}">
                <a16:creationId xmlns:a16="http://schemas.microsoft.com/office/drawing/2014/main" id="{124252BA-814A-6747-85DE-C47DBD128ACB}"/>
              </a:ext>
            </a:extLst>
          </p:cNvPr>
          <p:cNvSpPr txBox="1"/>
          <p:nvPr/>
        </p:nvSpPr>
        <p:spPr>
          <a:xfrm>
            <a:off x="4497376" y="2561277"/>
            <a:ext cx="7037847" cy="1477328"/>
          </a:xfrm>
          <a:prstGeom prst="rect">
            <a:avLst/>
          </a:prstGeom>
          <a:noFill/>
        </p:spPr>
        <p:txBody>
          <a:bodyPr wrap="square" rtlCol="0">
            <a:spAutoFit/>
          </a:bodyPr>
          <a:lstStyle/>
          <a:p>
            <a:pPr algn="just"/>
            <a:r>
              <a:rPr lang="en-CA" dirty="0"/>
              <a:t>(With Account)In case of a long pause from the application, a change of password or from an accidental logout, this activity will use the credentials from Firebase to login. As well, the “Forgot Password?” link is active here for a quick reset.</a:t>
            </a:r>
          </a:p>
          <a:p>
            <a:endParaRPr lang="en-CA" dirty="0"/>
          </a:p>
        </p:txBody>
      </p:sp>
      <p:pic>
        <p:nvPicPr>
          <p:cNvPr id="5" name="Picture 4">
            <a:extLst>
              <a:ext uri="{FF2B5EF4-FFF2-40B4-BE49-F238E27FC236}">
                <a16:creationId xmlns:a16="http://schemas.microsoft.com/office/drawing/2014/main" id="{37CDC7CE-9B14-23C9-7F59-653D71A85001}"/>
              </a:ext>
            </a:extLst>
          </p:cNvPr>
          <p:cNvPicPr>
            <a:picLocks noChangeAspect="1"/>
          </p:cNvPicPr>
          <p:nvPr/>
        </p:nvPicPr>
        <p:blipFill>
          <a:blip r:embed="rId2"/>
          <a:stretch>
            <a:fillRect/>
          </a:stretch>
        </p:blipFill>
        <p:spPr>
          <a:xfrm>
            <a:off x="979629" y="559678"/>
            <a:ext cx="3373821" cy="5619449"/>
          </a:xfrm>
          <a:prstGeom prst="rect">
            <a:avLst/>
          </a:prstGeom>
        </p:spPr>
      </p:pic>
    </p:spTree>
    <p:extLst>
      <p:ext uri="{BB962C8B-B14F-4D97-AF65-F5344CB8AC3E}">
        <p14:creationId xmlns:p14="http://schemas.microsoft.com/office/powerpoint/2010/main" val="17577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Forgot Password Screen</a:t>
            </a:r>
          </a:p>
        </p:txBody>
      </p:sp>
      <p:pic>
        <p:nvPicPr>
          <p:cNvPr id="5" name="Picture 4">
            <a:extLst>
              <a:ext uri="{FF2B5EF4-FFF2-40B4-BE49-F238E27FC236}">
                <a16:creationId xmlns:a16="http://schemas.microsoft.com/office/drawing/2014/main" id="{2112015D-5612-0BCE-489C-F9F527832C29}"/>
              </a:ext>
            </a:extLst>
          </p:cNvPr>
          <p:cNvPicPr>
            <a:picLocks noChangeAspect="1"/>
          </p:cNvPicPr>
          <p:nvPr/>
        </p:nvPicPr>
        <p:blipFill>
          <a:blip r:embed="rId2"/>
          <a:stretch>
            <a:fillRect/>
          </a:stretch>
        </p:blipFill>
        <p:spPr>
          <a:xfrm>
            <a:off x="1003642" y="559678"/>
            <a:ext cx="3306395" cy="5619449"/>
          </a:xfrm>
          <a:prstGeom prst="rect">
            <a:avLst/>
          </a:prstGeom>
        </p:spPr>
      </p:pic>
    </p:spTree>
    <p:extLst>
      <p:ext uri="{BB962C8B-B14F-4D97-AF65-F5344CB8AC3E}">
        <p14:creationId xmlns:p14="http://schemas.microsoft.com/office/powerpoint/2010/main" val="29096792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33E90B9-CE78-4CCC-BB4C-F36D710238BB}"/>
              </a:ext>
            </a:extLst>
          </p:cNvPr>
          <p:cNvSpPr>
            <a:spLocks noGrp="1"/>
          </p:cNvSpPr>
          <p:nvPr>
            <p:ph type="title"/>
          </p:nvPr>
        </p:nvSpPr>
        <p:spPr>
          <a:xfrm>
            <a:off x="960120" y="434101"/>
            <a:ext cx="7169753" cy="1232750"/>
          </a:xfrm>
        </p:spPr>
        <p:txBody>
          <a:bodyPr anchor="b">
            <a:normAutofit/>
          </a:bodyPr>
          <a:lstStyle/>
          <a:p>
            <a:r>
              <a:rPr lang="en-US" dirty="0">
                <a:solidFill>
                  <a:schemeClr val="bg1"/>
                </a:solidFill>
              </a:rPr>
              <a:t>Project Timeline</a:t>
            </a:r>
          </a:p>
        </p:txBody>
      </p:sp>
      <p:cxnSp>
        <p:nvCxnSpPr>
          <p:cNvPr id="43" name="Straight Connector 4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graphicFrame>
        <p:nvGraphicFramePr>
          <p:cNvPr id="34" name="Content Placeholder 2" descr="accent home chevron process timeline SmartArt">
            <a:extLst>
              <a:ext uri="{FF2B5EF4-FFF2-40B4-BE49-F238E27FC236}">
                <a16:creationId xmlns:a16="http://schemas.microsoft.com/office/drawing/2014/main" id="{9EBBB809-0F32-4239-BB06-9454FB6F49D4}"/>
              </a:ext>
            </a:extLst>
          </p:cNvPr>
          <p:cNvGraphicFramePr>
            <a:graphicFrameLocks noGrp="1"/>
          </p:cNvGraphicFramePr>
          <p:nvPr>
            <p:ph idx="1"/>
            <p:extLst>
              <p:ext uri="{D42A27DB-BD31-4B8C-83A1-F6EECF244321}">
                <p14:modId xmlns:p14="http://schemas.microsoft.com/office/powerpoint/2010/main" val="2478866858"/>
              </p:ext>
            </p:extLst>
          </p:nvPr>
        </p:nvGraphicFramePr>
        <p:xfrm>
          <a:off x="960120" y="2917149"/>
          <a:ext cx="10279971" cy="29874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4466988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a:t>Swiping and matching</a:t>
            </a:r>
            <a:br>
              <a:rPr lang="en-US" sz="6000"/>
            </a:br>
            <a:endParaRPr lang="en-US" sz="600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45719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W</a:t>
            </a:r>
            <a:r>
              <a:rPr lang="en-CA" dirty="0" err="1"/>
              <a:t>elcome</a:t>
            </a:r>
            <a:r>
              <a:rPr lang="en-CA" dirty="0"/>
              <a:t> Screen</a:t>
            </a:r>
          </a:p>
        </p:txBody>
      </p:sp>
      <p:pic>
        <p:nvPicPr>
          <p:cNvPr id="7" name="Picture 6">
            <a:extLst>
              <a:ext uri="{FF2B5EF4-FFF2-40B4-BE49-F238E27FC236}">
                <a16:creationId xmlns:a16="http://schemas.microsoft.com/office/drawing/2014/main" id="{65044A62-F605-F716-1368-1A414C096889}"/>
              </a:ext>
            </a:extLst>
          </p:cNvPr>
          <p:cNvPicPr>
            <a:picLocks noChangeAspect="1"/>
          </p:cNvPicPr>
          <p:nvPr/>
        </p:nvPicPr>
        <p:blipFill>
          <a:blip r:embed="rId2"/>
          <a:stretch>
            <a:fillRect/>
          </a:stretch>
        </p:blipFill>
        <p:spPr>
          <a:xfrm>
            <a:off x="1003642" y="559678"/>
            <a:ext cx="3349808" cy="5619449"/>
          </a:xfrm>
          <a:prstGeom prst="rect">
            <a:avLst/>
          </a:prstGeom>
        </p:spPr>
      </p:pic>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1477328"/>
          </a:xfrm>
          <a:prstGeom prst="rect">
            <a:avLst/>
          </a:prstGeom>
          <a:noFill/>
        </p:spPr>
        <p:txBody>
          <a:bodyPr wrap="square" rtlCol="0">
            <a:spAutoFit/>
          </a:bodyPr>
          <a:lstStyle/>
          <a:p>
            <a:r>
              <a:rPr lang="en-US" dirty="0"/>
              <a:t>From here, we can start move through the main stages of the application in all it’s glory!</a:t>
            </a:r>
          </a:p>
          <a:p>
            <a:pPr marL="342900" indent="-342900">
              <a:buFont typeface="Arial" panose="020B0604020202020204" pitchFamily="34" charset="0"/>
              <a:buChar char="•"/>
            </a:pPr>
            <a:r>
              <a:rPr lang="en-US" dirty="0"/>
              <a:t>Swipe does this…</a:t>
            </a:r>
          </a:p>
          <a:p>
            <a:pPr marL="342900" indent="-342900">
              <a:buFont typeface="Arial" panose="020B0604020202020204" pitchFamily="34" charset="0"/>
              <a:buChar char="•"/>
            </a:pPr>
            <a:r>
              <a:rPr lang="en-US" dirty="0"/>
              <a:t>Matches does that…</a:t>
            </a:r>
          </a:p>
          <a:p>
            <a:pPr marL="342900" indent="-342900">
              <a:buFont typeface="Arial" panose="020B0604020202020204" pitchFamily="34" charset="0"/>
              <a:buChar char="•"/>
            </a:pPr>
            <a:r>
              <a:rPr lang="en-US" dirty="0"/>
              <a:t>Account does the other thing…</a:t>
            </a:r>
            <a:endParaRPr lang="en-CA" dirty="0"/>
          </a:p>
        </p:txBody>
      </p:sp>
    </p:spTree>
    <p:extLst>
      <p:ext uri="{BB962C8B-B14F-4D97-AF65-F5344CB8AC3E}">
        <p14:creationId xmlns:p14="http://schemas.microsoft.com/office/powerpoint/2010/main" val="9847477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03628"/>
          </a:xfrm>
        </p:spPr>
        <p:txBody>
          <a:bodyPr>
            <a:normAutofit fontScale="90000"/>
          </a:bodyPr>
          <a:lstStyle/>
          <a:p>
            <a:r>
              <a:rPr lang="en-US" dirty="0"/>
              <a:t>Service, Genre &amp; </a:t>
            </a:r>
            <a:br>
              <a:rPr lang="en-US" dirty="0"/>
            </a:br>
            <a:r>
              <a:rPr lang="en-US" dirty="0"/>
              <a:t>Type Screen</a:t>
            </a:r>
            <a:endParaRPr lang="en-CA" dirty="0"/>
          </a:p>
        </p:txBody>
      </p:sp>
      <p:pic>
        <p:nvPicPr>
          <p:cNvPr id="5" name="Picture 4">
            <a:extLst>
              <a:ext uri="{FF2B5EF4-FFF2-40B4-BE49-F238E27FC236}">
                <a16:creationId xmlns:a16="http://schemas.microsoft.com/office/drawing/2014/main" id="{C35E4D75-EE54-3A3E-3925-53AD4E84E92A}"/>
              </a:ext>
            </a:extLst>
          </p:cNvPr>
          <p:cNvPicPr>
            <a:picLocks noChangeAspect="1"/>
          </p:cNvPicPr>
          <p:nvPr/>
        </p:nvPicPr>
        <p:blipFill>
          <a:blip r:embed="rId2"/>
          <a:stretch>
            <a:fillRect/>
          </a:stretch>
        </p:blipFill>
        <p:spPr>
          <a:xfrm>
            <a:off x="1019261" y="559678"/>
            <a:ext cx="3334189" cy="5619449"/>
          </a:xfrm>
          <a:prstGeom prst="rect">
            <a:avLst/>
          </a:prstGeom>
        </p:spPr>
      </p:pic>
      <p:sp>
        <p:nvSpPr>
          <p:cNvPr id="7" name="TextBox 6">
            <a:extLst>
              <a:ext uri="{FF2B5EF4-FFF2-40B4-BE49-F238E27FC236}">
                <a16:creationId xmlns:a16="http://schemas.microsoft.com/office/drawing/2014/main" id="{6F4A5098-BDF4-21D9-961E-6B7BC988D79B}"/>
              </a:ext>
            </a:extLst>
          </p:cNvPr>
          <p:cNvSpPr txBox="1"/>
          <p:nvPr/>
        </p:nvSpPr>
        <p:spPr>
          <a:xfrm>
            <a:off x="4622212" y="2095116"/>
            <a:ext cx="6197600" cy="1200329"/>
          </a:xfrm>
          <a:prstGeom prst="rect">
            <a:avLst/>
          </a:prstGeom>
          <a:noFill/>
        </p:spPr>
        <p:txBody>
          <a:bodyPr wrap="square">
            <a:spAutoFit/>
          </a:bodyPr>
          <a:lstStyle/>
          <a:p>
            <a:r>
              <a:rPr lang="en-US" dirty="0"/>
              <a:t>Choose from:</a:t>
            </a:r>
          </a:p>
          <a:p>
            <a:pPr marL="342900" indent="-342900">
              <a:buFont typeface="Arial" panose="020B0604020202020204" pitchFamily="34" charset="0"/>
              <a:buChar char="•"/>
            </a:pPr>
            <a:r>
              <a:rPr lang="en-US" dirty="0"/>
              <a:t>Services include Prime, Netflix and Disney+</a:t>
            </a:r>
          </a:p>
          <a:p>
            <a:pPr marL="342900" indent="-342900">
              <a:buFont typeface="Arial" panose="020B0604020202020204" pitchFamily="34" charset="0"/>
              <a:buChar char="•"/>
            </a:pPr>
            <a:r>
              <a:rPr lang="en-US" dirty="0"/>
              <a:t>Type includes Movies and Series</a:t>
            </a:r>
          </a:p>
          <a:p>
            <a:pPr marL="342900" indent="-342900">
              <a:buFont typeface="Arial" panose="020B0604020202020204" pitchFamily="34" charset="0"/>
              <a:buChar char="•"/>
            </a:pPr>
            <a:r>
              <a:rPr lang="en-US" dirty="0"/>
              <a:t>Genre holds everything from Action to Sci Fi to Musicals</a:t>
            </a:r>
            <a:endParaRPr lang="en-CA" dirty="0"/>
          </a:p>
        </p:txBody>
      </p:sp>
      <p:pic>
        <p:nvPicPr>
          <p:cNvPr id="9" name="Picture 8">
            <a:extLst>
              <a:ext uri="{FF2B5EF4-FFF2-40B4-BE49-F238E27FC236}">
                <a16:creationId xmlns:a16="http://schemas.microsoft.com/office/drawing/2014/main" id="{4D2337B2-E0A0-09F4-7E03-BCE4D124BCD3}"/>
              </a:ext>
            </a:extLst>
          </p:cNvPr>
          <p:cNvPicPr>
            <a:picLocks noChangeAspect="1"/>
          </p:cNvPicPr>
          <p:nvPr/>
        </p:nvPicPr>
        <p:blipFill>
          <a:blip r:embed="rId3"/>
          <a:stretch>
            <a:fillRect/>
          </a:stretch>
        </p:blipFill>
        <p:spPr>
          <a:xfrm>
            <a:off x="1019261" y="559678"/>
            <a:ext cx="3327132" cy="5619448"/>
          </a:xfrm>
          <a:prstGeom prst="rect">
            <a:avLst/>
          </a:prstGeom>
        </p:spPr>
      </p:pic>
    </p:spTree>
    <p:extLst>
      <p:ext uri="{BB962C8B-B14F-4D97-AF65-F5344CB8AC3E}">
        <p14:creationId xmlns:p14="http://schemas.microsoft.com/office/powerpoint/2010/main" val="13274707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Swipe</a:t>
            </a:r>
            <a:r>
              <a:rPr lang="en-CA" dirty="0"/>
              <a:t> Screen</a:t>
            </a:r>
          </a:p>
        </p:txBody>
      </p:sp>
      <p:pic>
        <p:nvPicPr>
          <p:cNvPr id="3" name="Picture 2">
            <a:extLst>
              <a:ext uri="{FF2B5EF4-FFF2-40B4-BE49-F238E27FC236}">
                <a16:creationId xmlns:a16="http://schemas.microsoft.com/office/drawing/2014/main" id="{65D5DB03-6F70-6552-06EB-2091B810BC0A}"/>
              </a:ext>
            </a:extLst>
          </p:cNvPr>
          <p:cNvPicPr>
            <a:picLocks noChangeAspect="1"/>
          </p:cNvPicPr>
          <p:nvPr/>
        </p:nvPicPr>
        <p:blipFill>
          <a:blip r:embed="rId2"/>
          <a:stretch>
            <a:fillRect/>
          </a:stretch>
        </p:blipFill>
        <p:spPr>
          <a:xfrm>
            <a:off x="1019261" y="559678"/>
            <a:ext cx="3327132" cy="5619448"/>
          </a:xfrm>
          <a:prstGeom prst="rect">
            <a:avLst/>
          </a:prstGeom>
        </p:spPr>
      </p:pic>
      <p:sp>
        <p:nvSpPr>
          <p:cNvPr id="5" name="TextBox 4">
            <a:extLst>
              <a:ext uri="{FF2B5EF4-FFF2-40B4-BE49-F238E27FC236}">
                <a16:creationId xmlns:a16="http://schemas.microsoft.com/office/drawing/2014/main" id="{AF5EA64A-9A57-1B28-CC55-0E66E0B85419}"/>
              </a:ext>
            </a:extLst>
          </p:cNvPr>
          <p:cNvSpPr txBox="1"/>
          <p:nvPr/>
        </p:nvSpPr>
        <p:spPr>
          <a:xfrm>
            <a:off x="4615155" y="1678657"/>
            <a:ext cx="6137562" cy="2862322"/>
          </a:xfrm>
          <a:prstGeom prst="rect">
            <a:avLst/>
          </a:prstGeom>
          <a:noFill/>
        </p:spPr>
        <p:txBody>
          <a:bodyPr wrap="square">
            <a:spAutoFit/>
          </a:bodyPr>
          <a:lstStyle/>
          <a:p>
            <a:r>
              <a:rPr lang="en-US" dirty="0"/>
              <a:t>The Swipe Activity shows every movie and series available to the API, dependent upon the Service, Genre and Type in groups of 8, as per the API call.</a:t>
            </a:r>
          </a:p>
          <a:p>
            <a:pPr marL="285750" indent="-285750">
              <a:buFont typeface="Arial" panose="020B0604020202020204" pitchFamily="34" charset="0"/>
              <a:buChar char="•"/>
            </a:pPr>
            <a:r>
              <a:rPr lang="en-US" dirty="0"/>
              <a:t>On a single click, we can see details of the film, including runtime, language and year released.</a:t>
            </a:r>
          </a:p>
          <a:p>
            <a:pPr marL="285750" indent="-285750">
              <a:buFont typeface="Arial" panose="020B0604020202020204" pitchFamily="34" charset="0"/>
              <a:buChar char="•"/>
            </a:pPr>
            <a:r>
              <a:rPr lang="en-US" dirty="0"/>
              <a:t>On a long click, we can change the Service so we can see the different movies under the same Genre without changing screens.</a:t>
            </a:r>
          </a:p>
          <a:p>
            <a:pPr marL="285750" indent="-285750">
              <a:buFont typeface="Arial" panose="020B0604020202020204" pitchFamily="34" charset="0"/>
              <a:buChar char="•"/>
            </a:pPr>
            <a:r>
              <a:rPr lang="en-US" dirty="0"/>
              <a:t>If you choose incorrectly, you can push UNDO in the </a:t>
            </a:r>
            <a:r>
              <a:rPr lang="en-US" dirty="0" err="1"/>
              <a:t>Snackbar</a:t>
            </a:r>
            <a:r>
              <a:rPr lang="en-US" dirty="0"/>
              <a:t> prompt.</a:t>
            </a:r>
            <a:endParaRPr lang="en-CA" dirty="0"/>
          </a:p>
        </p:txBody>
      </p:sp>
    </p:spTree>
    <p:extLst>
      <p:ext uri="{BB962C8B-B14F-4D97-AF65-F5344CB8AC3E}">
        <p14:creationId xmlns:p14="http://schemas.microsoft.com/office/powerpoint/2010/main" val="19547244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CA" dirty="0"/>
              <a:t>Matches Screen</a:t>
            </a:r>
          </a:p>
        </p:txBody>
      </p:sp>
      <p:pic>
        <p:nvPicPr>
          <p:cNvPr id="5" name="Picture 4">
            <a:extLst>
              <a:ext uri="{FF2B5EF4-FFF2-40B4-BE49-F238E27FC236}">
                <a16:creationId xmlns:a16="http://schemas.microsoft.com/office/drawing/2014/main" id="{58B61215-6218-981C-CA42-A0B409D0F16E}"/>
              </a:ext>
            </a:extLst>
          </p:cNvPr>
          <p:cNvPicPr>
            <a:picLocks noChangeAspect="1"/>
          </p:cNvPicPr>
          <p:nvPr/>
        </p:nvPicPr>
        <p:blipFill>
          <a:blip r:embed="rId2"/>
          <a:stretch>
            <a:fillRect/>
          </a:stretch>
        </p:blipFill>
        <p:spPr>
          <a:xfrm>
            <a:off x="1019260" y="559678"/>
            <a:ext cx="3327131" cy="5619448"/>
          </a:xfrm>
          <a:prstGeom prst="rect">
            <a:avLst/>
          </a:prstGeom>
        </p:spPr>
      </p:pic>
      <p:sp>
        <p:nvSpPr>
          <p:cNvPr id="9" name="TextBox 8">
            <a:extLst>
              <a:ext uri="{FF2B5EF4-FFF2-40B4-BE49-F238E27FC236}">
                <a16:creationId xmlns:a16="http://schemas.microsoft.com/office/drawing/2014/main" id="{A15D2E06-D05B-54A6-067E-857A91E2C4D5}"/>
              </a:ext>
            </a:extLst>
          </p:cNvPr>
          <p:cNvSpPr txBox="1"/>
          <p:nvPr/>
        </p:nvSpPr>
        <p:spPr>
          <a:xfrm>
            <a:off x="4680642" y="1538375"/>
            <a:ext cx="6138248" cy="1754326"/>
          </a:xfrm>
          <a:prstGeom prst="rect">
            <a:avLst/>
          </a:prstGeom>
          <a:noFill/>
        </p:spPr>
        <p:txBody>
          <a:bodyPr wrap="square">
            <a:spAutoFit/>
          </a:bodyPr>
          <a:lstStyle/>
          <a:p>
            <a:r>
              <a:rPr lang="en-US" dirty="0"/>
              <a:t>&lt;&lt;&lt;THIS COULD BE BETTER&gt;&gt;&gt;</a:t>
            </a:r>
          </a:p>
          <a:p>
            <a:r>
              <a:rPr lang="en-US" dirty="0"/>
              <a:t>Once a movie or series that you like has other users, we are taken to the Matches Activity where we can see the details of other users.</a:t>
            </a:r>
          </a:p>
          <a:p>
            <a:pPr marL="285750" indent="-285750">
              <a:buFont typeface="Arial" panose="020B0604020202020204" pitchFamily="34" charset="0"/>
              <a:buChar char="•"/>
            </a:pPr>
            <a:r>
              <a:rPr lang="en-US" dirty="0"/>
              <a:t>With a single click, we are taken to the Users details card where we can ….</a:t>
            </a:r>
            <a:endParaRPr lang="en-CA" dirty="0"/>
          </a:p>
        </p:txBody>
      </p:sp>
    </p:spTree>
    <p:extLst>
      <p:ext uri="{BB962C8B-B14F-4D97-AF65-F5344CB8AC3E}">
        <p14:creationId xmlns:p14="http://schemas.microsoft.com/office/powerpoint/2010/main" val="9032009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Account page and update</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781546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784436" y="1745673"/>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pic>
        <p:nvPicPr>
          <p:cNvPr id="9" name="Picture 8">
            <a:extLst>
              <a:ext uri="{FF2B5EF4-FFF2-40B4-BE49-F238E27FC236}">
                <a16:creationId xmlns:a16="http://schemas.microsoft.com/office/drawing/2014/main" id="{71CFC8EB-BF5A-5AA2-DB00-5E4C3F9AE1C9}"/>
              </a:ext>
            </a:extLst>
          </p:cNvPr>
          <p:cNvPicPr>
            <a:picLocks noChangeAspect="1"/>
          </p:cNvPicPr>
          <p:nvPr/>
        </p:nvPicPr>
        <p:blipFill>
          <a:blip r:embed="rId2"/>
          <a:stretch>
            <a:fillRect/>
          </a:stretch>
        </p:blipFill>
        <p:spPr>
          <a:xfrm>
            <a:off x="988394" y="559678"/>
            <a:ext cx="3365056" cy="5619449"/>
          </a:xfrm>
          <a:prstGeom prst="rect">
            <a:avLst/>
          </a:prstGeom>
        </p:spPr>
      </p:pic>
    </p:spTree>
    <p:extLst>
      <p:ext uri="{BB962C8B-B14F-4D97-AF65-F5344CB8AC3E}">
        <p14:creationId xmlns:p14="http://schemas.microsoft.com/office/powerpoint/2010/main" val="26482057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Update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9" name="Picture 8">
            <a:extLst>
              <a:ext uri="{FF2B5EF4-FFF2-40B4-BE49-F238E27FC236}">
                <a16:creationId xmlns:a16="http://schemas.microsoft.com/office/drawing/2014/main" id="{A88BC610-DFF1-4DD3-AEA8-03B80CBBC410}"/>
              </a:ext>
            </a:extLst>
          </p:cNvPr>
          <p:cNvPicPr>
            <a:picLocks noChangeAspect="1"/>
          </p:cNvPicPr>
          <p:nvPr/>
        </p:nvPicPr>
        <p:blipFill>
          <a:blip r:embed="rId2"/>
          <a:stretch>
            <a:fillRect/>
          </a:stretch>
        </p:blipFill>
        <p:spPr>
          <a:xfrm>
            <a:off x="1003642" y="559678"/>
            <a:ext cx="3357892" cy="5619449"/>
          </a:xfrm>
          <a:prstGeom prst="rect">
            <a:avLst/>
          </a:prstGeom>
        </p:spPr>
      </p:pic>
    </p:spTree>
    <p:extLst>
      <p:ext uri="{BB962C8B-B14F-4D97-AF65-F5344CB8AC3E}">
        <p14:creationId xmlns:p14="http://schemas.microsoft.com/office/powerpoint/2010/main" val="37501921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 Delete</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12145" y="1745673"/>
            <a:ext cx="7010400" cy="923330"/>
          </a:xfrm>
          <a:prstGeom prst="rect">
            <a:avLst/>
          </a:prstGeom>
          <a:noFill/>
        </p:spPr>
        <p:txBody>
          <a:bodyPr wrap="square" rtlCol="0">
            <a:spAutoFit/>
          </a:bodyPr>
          <a:lstStyle/>
          <a:p>
            <a:r>
              <a:rPr lang="en-US" dirty="0"/>
              <a:t>The user can update their account information to ensure they appear to their matches as they wish. As well, they can upload an image from their device for other users to see.</a:t>
            </a:r>
          </a:p>
        </p:txBody>
      </p:sp>
      <p:pic>
        <p:nvPicPr>
          <p:cNvPr id="5" name="Picture 4">
            <a:extLst>
              <a:ext uri="{FF2B5EF4-FFF2-40B4-BE49-F238E27FC236}">
                <a16:creationId xmlns:a16="http://schemas.microsoft.com/office/drawing/2014/main" id="{A2588A61-49AB-9690-EC65-CCE7F2CF510A}"/>
              </a:ext>
            </a:extLst>
          </p:cNvPr>
          <p:cNvPicPr>
            <a:picLocks noChangeAspect="1"/>
          </p:cNvPicPr>
          <p:nvPr/>
        </p:nvPicPr>
        <p:blipFill>
          <a:blip r:embed="rId2"/>
          <a:stretch>
            <a:fillRect/>
          </a:stretch>
        </p:blipFill>
        <p:spPr>
          <a:xfrm>
            <a:off x="1015208" y="559678"/>
            <a:ext cx="3346326" cy="5619449"/>
          </a:xfrm>
          <a:prstGeom prst="rect">
            <a:avLst/>
          </a:prstGeom>
        </p:spPr>
      </p:pic>
    </p:spTree>
    <p:extLst>
      <p:ext uri="{BB962C8B-B14F-4D97-AF65-F5344CB8AC3E}">
        <p14:creationId xmlns:p14="http://schemas.microsoft.com/office/powerpoint/2010/main" val="8296633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alphaModFix amt="40000"/>
          </a:blip>
          <a:srcRect t="15730"/>
          <a:stretch/>
        </p:blipFill>
        <p:spPr>
          <a:xfrm>
            <a:off x="20" y="10"/>
            <a:ext cx="12191980" cy="6857990"/>
          </a:xfrm>
          <a:prstGeom prst="rect">
            <a:avLst/>
          </a:prstGeom>
        </p:spPr>
      </p:pic>
      <p:sp>
        <p:nvSpPr>
          <p:cNvPr id="5" name="Title 1">
            <a:extLst>
              <a:ext uri="{FF2B5EF4-FFF2-40B4-BE49-F238E27FC236}">
                <a16:creationId xmlns:a16="http://schemas.microsoft.com/office/drawing/2014/main" id="{C23695DF-8807-AC31-6D4C-BDA3F014DFEB}"/>
              </a:ext>
            </a:extLst>
          </p:cNvPr>
          <p:cNvSpPr>
            <a:spLocks noGrp="1"/>
          </p:cNvSpPr>
          <p:nvPr>
            <p:ph type="ctrTitle"/>
          </p:nvPr>
        </p:nvSpPr>
        <p:spPr>
          <a:xfrm>
            <a:off x="1088912" y="1143293"/>
            <a:ext cx="7635987" cy="4268965"/>
          </a:xfrm>
        </p:spPr>
        <p:txBody>
          <a:bodyPr>
            <a:normAutofit/>
          </a:bodyPr>
          <a:lstStyle/>
          <a:p>
            <a:r>
              <a:rPr lang="en-US" sz="6000" dirty="0"/>
              <a:t>Messaging and contact</a:t>
            </a:r>
            <a:br>
              <a:rPr lang="en-US" sz="6000" dirty="0"/>
            </a:br>
            <a:endParaRPr lang="en-US" sz="6000" dirty="0"/>
          </a:p>
        </p:txBody>
      </p:sp>
      <p:cxnSp>
        <p:nvCxnSpPr>
          <p:cNvPr id="53" name="Straight Connector 52">
            <a:extLst>
              <a:ext uri="{FF2B5EF4-FFF2-40B4-BE49-F238E27FC236}">
                <a16:creationId xmlns:a16="http://schemas.microsoft.com/office/drawing/2014/main" id="{AA94FB8C-E571-44EE-B6FB-9D4D378B5CA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5" name="Freeform 6">
            <a:extLst>
              <a:ext uri="{FF2B5EF4-FFF2-40B4-BE49-F238E27FC236}">
                <a16:creationId xmlns:a16="http://schemas.microsoft.com/office/drawing/2014/main" id="{97EF6CE1-A1CD-4E7C-836A-7FE57149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419904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7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62000" y="559678"/>
            <a:ext cx="3833906" cy="1759316"/>
          </a:xfrm>
        </p:spPr>
        <p:txBody>
          <a:bodyPr vert="horz" lIns="91440" tIns="45720" rIns="91440" bIns="45720" rtlCol="0" anchor="t">
            <a:normAutofit/>
          </a:bodyPr>
          <a:lstStyle/>
          <a:p>
            <a:pPr algn="just"/>
            <a:r>
              <a:rPr lang="en-US" sz="4000" dirty="0"/>
              <a:t>Application Description</a:t>
            </a:r>
          </a:p>
        </p:txBody>
      </p:sp>
      <p:sp>
        <p:nvSpPr>
          <p:cNvPr id="4" name="TextBox 3">
            <a:extLst>
              <a:ext uri="{FF2B5EF4-FFF2-40B4-BE49-F238E27FC236}">
                <a16:creationId xmlns:a16="http://schemas.microsoft.com/office/drawing/2014/main" id="{124252BA-814A-6747-85DE-C47DBD128ACB}"/>
              </a:ext>
            </a:extLst>
          </p:cNvPr>
          <p:cNvSpPr txBox="1"/>
          <p:nvPr/>
        </p:nvSpPr>
        <p:spPr>
          <a:xfrm>
            <a:off x="99589" y="2284295"/>
            <a:ext cx="4861710" cy="3096285"/>
          </a:xfrm>
          <a:prstGeom prst="rect">
            <a:avLst/>
          </a:prstGeom>
        </p:spPr>
        <p:txBody>
          <a:bodyPr vert="horz" lIns="91440" tIns="45720" rIns="91440" bIns="45720" rtlCol="0">
            <a:normAutofit/>
          </a:bodyPr>
          <a:lstStyle/>
          <a:p>
            <a:pPr marL="283464" indent="-283464" algn="just" defTabSz="914400">
              <a:lnSpc>
                <a:spcPct val="102000"/>
              </a:lnSpc>
              <a:spcBef>
                <a:spcPts val="900"/>
              </a:spcBef>
            </a:pPr>
            <a:r>
              <a:rPr lang="en-US" sz="1600" b="1" dirty="0"/>
              <a:t>Original Pitch</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can help indecisive couples find a match across multiple streaming platforms and genres through a lobby that could be accessed through an OTP and/or hyperlink.</a:t>
            </a:r>
          </a:p>
          <a:p>
            <a:pPr marL="283464" indent="-283464" algn="just" defTabSz="914400">
              <a:lnSpc>
                <a:spcPct val="102000"/>
              </a:lnSpc>
              <a:spcBef>
                <a:spcPts val="900"/>
              </a:spcBef>
            </a:pPr>
            <a:endParaRPr lang="en-US" sz="1400" dirty="0">
              <a:solidFill>
                <a:schemeClr val="tx1">
                  <a:lumMod val="85000"/>
                  <a:lumOff val="15000"/>
                </a:schemeClr>
              </a:solidFill>
            </a:endParaRPr>
          </a:p>
          <a:p>
            <a:pPr marL="283464" indent="-283464" algn="just" defTabSz="914400">
              <a:lnSpc>
                <a:spcPct val="102000"/>
              </a:lnSpc>
              <a:spcBef>
                <a:spcPts val="900"/>
              </a:spcBef>
            </a:pPr>
            <a:r>
              <a:rPr lang="en-US" sz="1600" b="1" dirty="0">
                <a:solidFill>
                  <a:schemeClr val="tx1">
                    <a:lumMod val="85000"/>
                    <a:lumOff val="15000"/>
                  </a:schemeClr>
                </a:solidFill>
              </a:rPr>
              <a:t>Midterm Pitch </a:t>
            </a:r>
            <a:endParaRPr lang="en-US" sz="1600" dirty="0">
              <a:solidFill>
                <a:schemeClr val="tx1">
                  <a:lumMod val="85000"/>
                  <a:lumOff val="15000"/>
                </a:schemeClr>
              </a:solidFill>
            </a:endParaRPr>
          </a:p>
          <a:p>
            <a:pPr marL="283464" indent="-283464" defTabSz="914400">
              <a:lnSpc>
                <a:spcPct val="102000"/>
              </a:lnSpc>
              <a:spcBef>
                <a:spcPts val="900"/>
              </a:spcBef>
            </a:pPr>
            <a:r>
              <a:rPr lang="en-US" sz="1400" dirty="0">
                <a:solidFill>
                  <a:schemeClr val="tx1">
                    <a:lumMod val="85000"/>
                    <a:lumOff val="15000"/>
                  </a:schemeClr>
                </a:solidFill>
              </a:rPr>
              <a:t> 	An app that will help connect like minded people and find someone to watch a movie or series with. They could be in the same room or across the country, allowing for people who are isolated to connect with others through similar movie and series preferences.</a:t>
            </a:r>
          </a:p>
          <a:p>
            <a:pPr marL="283464" indent="-283464" defTabSz="914400">
              <a:lnSpc>
                <a:spcPct val="102000"/>
              </a:lnSpc>
              <a:spcBef>
                <a:spcPts val="900"/>
              </a:spcBef>
            </a:pPr>
            <a:endParaRPr lang="en-US" sz="1400" dirty="0">
              <a:solidFill>
                <a:schemeClr val="tx1">
                  <a:lumMod val="85000"/>
                  <a:lumOff val="15000"/>
                </a:schemeClr>
              </a:solidFill>
            </a:endParaRPr>
          </a:p>
        </p:txBody>
      </p:sp>
      <p:pic>
        <p:nvPicPr>
          <p:cNvPr id="5" name="Picture 4" descr="Top shot of a representation of networks with stick figures.">
            <a:extLst>
              <a:ext uri="{FF2B5EF4-FFF2-40B4-BE49-F238E27FC236}">
                <a16:creationId xmlns:a16="http://schemas.microsoft.com/office/drawing/2014/main" id="{DACE52A8-F598-1906-A3A2-27349CA761F5}"/>
              </a:ext>
            </a:extLst>
          </p:cNvPr>
          <p:cNvPicPr>
            <a:picLocks noChangeAspect="1"/>
          </p:cNvPicPr>
          <p:nvPr/>
        </p:nvPicPr>
        <p:blipFill rotWithShape="1">
          <a:blip r:embed="rId2"/>
          <a:srcRect l="27577" r="4445"/>
          <a:stretch/>
        </p:blipFill>
        <p:spPr>
          <a:xfrm>
            <a:off x="5181600" y="10"/>
            <a:ext cx="7010399" cy="6857990"/>
          </a:xfrm>
          <a:prstGeom prst="rect">
            <a:avLst/>
          </a:prstGeom>
        </p:spPr>
      </p:pic>
      <p:sp>
        <p:nvSpPr>
          <p:cNvPr id="14" name="Freeform 6">
            <a:extLst>
              <a:ext uri="{FF2B5EF4-FFF2-40B4-BE49-F238E27FC236}">
                <a16:creationId xmlns:a16="http://schemas.microsoft.com/office/drawing/2014/main" id="{B33DBEF2-0A54-4CCF-952F-ABFA981C64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Tree>
    <p:extLst>
      <p:ext uri="{BB962C8B-B14F-4D97-AF65-F5344CB8AC3E}">
        <p14:creationId xmlns:p14="http://schemas.microsoft.com/office/powerpoint/2010/main" val="35659077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846428"/>
          </a:xfrm>
        </p:spPr>
        <p:txBody>
          <a:bodyPr/>
          <a:lstStyle/>
          <a:p>
            <a:r>
              <a:rPr lang="en-US" dirty="0"/>
              <a:t>Account</a:t>
            </a:r>
            <a:r>
              <a:rPr lang="en-CA" dirty="0"/>
              <a:t> Screen</a:t>
            </a:r>
          </a:p>
        </p:txBody>
      </p:sp>
      <p:sp>
        <p:nvSpPr>
          <p:cNvPr id="8" name="TextBox 7">
            <a:extLst>
              <a:ext uri="{FF2B5EF4-FFF2-40B4-BE49-F238E27FC236}">
                <a16:creationId xmlns:a16="http://schemas.microsoft.com/office/drawing/2014/main" id="{0BC2AC16-1AE0-814D-3C5A-7382826C8F63}"/>
              </a:ext>
            </a:extLst>
          </p:cNvPr>
          <p:cNvSpPr txBox="1"/>
          <p:nvPr/>
        </p:nvSpPr>
        <p:spPr>
          <a:xfrm>
            <a:off x="4884024" y="1621859"/>
            <a:ext cx="7010400" cy="1477328"/>
          </a:xfrm>
          <a:prstGeom prst="rect">
            <a:avLst/>
          </a:prstGeom>
          <a:noFill/>
        </p:spPr>
        <p:txBody>
          <a:bodyPr wrap="square" rtlCol="0">
            <a:spAutoFit/>
          </a:bodyPr>
          <a:lstStyle/>
          <a:p>
            <a:r>
              <a:rPr lang="en-US" dirty="0"/>
              <a:t>This activity allows the user to:</a:t>
            </a:r>
          </a:p>
          <a:p>
            <a:pPr marL="342900" indent="-342900">
              <a:buFont typeface="Arial" panose="020B0604020202020204" pitchFamily="34" charset="0"/>
              <a:buChar char="•"/>
            </a:pPr>
            <a:r>
              <a:rPr lang="en-US" dirty="0"/>
              <a:t>Update…</a:t>
            </a:r>
          </a:p>
          <a:p>
            <a:pPr marL="342900" indent="-342900">
              <a:buFont typeface="Arial" panose="020B0604020202020204" pitchFamily="34" charset="0"/>
              <a:buChar char="•"/>
            </a:pPr>
            <a:r>
              <a:rPr lang="en-US" dirty="0"/>
              <a:t>Delete…</a:t>
            </a:r>
          </a:p>
          <a:p>
            <a:pPr marL="342900" indent="-342900">
              <a:buFont typeface="Arial" panose="020B0604020202020204" pitchFamily="34" charset="0"/>
              <a:buChar char="•"/>
            </a:pPr>
            <a:r>
              <a:rPr lang="en-US" dirty="0"/>
              <a:t>Review…</a:t>
            </a:r>
          </a:p>
          <a:p>
            <a:pPr marL="342900" indent="-342900">
              <a:buFont typeface="Arial" panose="020B0604020202020204" pitchFamily="34" charset="0"/>
              <a:buChar char="•"/>
            </a:pPr>
            <a:r>
              <a:rPr lang="en-US" dirty="0"/>
              <a:t>Logout…</a:t>
            </a:r>
            <a:endParaRPr lang="en-CA" dirty="0"/>
          </a:p>
        </p:txBody>
      </p:sp>
    </p:spTree>
    <p:extLst>
      <p:ext uri="{BB962C8B-B14F-4D97-AF65-F5344CB8AC3E}">
        <p14:creationId xmlns:p14="http://schemas.microsoft.com/office/powerpoint/2010/main" val="2659379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(Original)</a:t>
            </a:r>
          </a:p>
        </p:txBody>
      </p:sp>
      <p:pic>
        <p:nvPicPr>
          <p:cNvPr id="5" name="Picture 4" descr="A picture containing text, row, bunch, different&#10;&#10;Description automatically generated">
            <a:extLst>
              <a:ext uri="{FF2B5EF4-FFF2-40B4-BE49-F238E27FC236}">
                <a16:creationId xmlns:a16="http://schemas.microsoft.com/office/drawing/2014/main" id="{C7631184-B387-62D6-2CFE-80C6CE690160}"/>
              </a:ext>
            </a:extLst>
          </p:cNvPr>
          <p:cNvPicPr>
            <a:picLocks noChangeAspect="1"/>
          </p:cNvPicPr>
          <p:nvPr/>
        </p:nvPicPr>
        <p:blipFill>
          <a:blip r:embed="rId2"/>
          <a:stretch>
            <a:fillRect/>
          </a:stretch>
        </p:blipFill>
        <p:spPr>
          <a:xfrm>
            <a:off x="750499" y="1897626"/>
            <a:ext cx="10905792" cy="4223644"/>
          </a:xfrm>
          <a:prstGeom prst="rect">
            <a:avLst/>
          </a:prstGeom>
        </p:spPr>
      </p:pic>
    </p:spTree>
    <p:extLst>
      <p:ext uri="{BB962C8B-B14F-4D97-AF65-F5344CB8AC3E}">
        <p14:creationId xmlns:p14="http://schemas.microsoft.com/office/powerpoint/2010/main" val="38882611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750499" y="559678"/>
            <a:ext cx="11231592" cy="1337948"/>
          </a:xfrm>
        </p:spPr>
        <p:txBody>
          <a:bodyPr>
            <a:normAutofit fontScale="90000"/>
          </a:bodyPr>
          <a:lstStyle/>
          <a:p>
            <a:r>
              <a:rPr lang="en-CA" dirty="0"/>
              <a:t>Wireframe Diagram </a:t>
            </a:r>
            <a:br>
              <a:rPr lang="en-CA" dirty="0"/>
            </a:br>
            <a:r>
              <a:rPr lang="en-CA" dirty="0"/>
              <a:t>(After Change)</a:t>
            </a:r>
          </a:p>
        </p:txBody>
      </p:sp>
    </p:spTree>
    <p:extLst>
      <p:ext uri="{BB962C8B-B14F-4D97-AF65-F5344CB8AC3E}">
        <p14:creationId xmlns:p14="http://schemas.microsoft.com/office/powerpoint/2010/main" val="231734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62219-1CC5-461F-B93A-AD74100DF9C8}"/>
              </a:ext>
            </a:extLst>
          </p:cNvPr>
          <p:cNvSpPr>
            <a:spLocks noGrp="1"/>
          </p:cNvSpPr>
          <p:nvPr>
            <p:ph type="ctrTitle"/>
          </p:nvPr>
        </p:nvSpPr>
        <p:spPr>
          <a:xfrm>
            <a:off x="5269584" y="790199"/>
            <a:ext cx="5946953" cy="1617159"/>
          </a:xfrm>
        </p:spPr>
        <p:txBody>
          <a:bodyPr>
            <a:normAutofit fontScale="90000"/>
          </a:bodyPr>
          <a:lstStyle/>
          <a:p>
            <a:r>
              <a:rPr lang="en-US" sz="4500" dirty="0"/>
              <a:t>DATABASE &amp; CARDINALITIES</a:t>
            </a:r>
            <a:br>
              <a:rPr lang="en-US" sz="4500" dirty="0"/>
            </a:br>
            <a:br>
              <a:rPr lang="en-US" sz="4500" dirty="0"/>
            </a:br>
            <a:br>
              <a:rPr lang="en-US" sz="4500" dirty="0"/>
            </a:br>
            <a:endParaRPr lang="en-US" sz="2400" dirty="0"/>
          </a:p>
        </p:txBody>
      </p:sp>
      <p:pic>
        <p:nvPicPr>
          <p:cNvPr id="6" name="Picture 5">
            <a:extLst>
              <a:ext uri="{FF2B5EF4-FFF2-40B4-BE49-F238E27FC236}">
                <a16:creationId xmlns:a16="http://schemas.microsoft.com/office/drawing/2014/main" id="{4BBFEC06-B1D3-4F3C-9119-B7D9ACA15180}"/>
              </a:ext>
              <a:ext uri="{C183D7F6-B498-43B3-948B-1728B52AA6E4}">
                <adec:decorative xmlns:adec="http://schemas.microsoft.com/office/drawing/2017/decorative" val="1"/>
              </a:ext>
            </a:extLst>
          </p:cNvPr>
          <p:cNvPicPr>
            <a:picLocks noChangeAspect="1"/>
          </p:cNvPicPr>
          <p:nvPr/>
        </p:nvPicPr>
        <p:blipFill rotWithShape="1">
          <a:blip r:embed="rId2"/>
          <a:srcRect l="47304" r="7579" b="-1"/>
          <a:stretch/>
        </p:blipFill>
        <p:spPr>
          <a:xfrm>
            <a:off x="20" y="10"/>
            <a:ext cx="4635294" cy="6857990"/>
          </a:xfrm>
          <a:prstGeom prst="rect">
            <a:avLst/>
          </a:prstGeom>
        </p:spPr>
      </p:pic>
      <p:cxnSp>
        <p:nvCxnSpPr>
          <p:cNvPr id="46" name="Straight Connector 45">
            <a:extLst>
              <a:ext uri="{FF2B5EF4-FFF2-40B4-BE49-F238E27FC236}">
                <a16:creationId xmlns:a16="http://schemas.microsoft.com/office/drawing/2014/main" id="{6C7A4BEB-4899-4448-A309-875F28EA60D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69584"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8" name="Freeform 6">
            <a:extLst>
              <a:ext uri="{FF2B5EF4-FFF2-40B4-BE49-F238E27FC236}">
                <a16:creationId xmlns:a16="http://schemas.microsoft.com/office/drawing/2014/main" id="{9D7560CF-257B-4022-9664-FA9DE3030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3" name="TextBox 2">
            <a:extLst>
              <a:ext uri="{FF2B5EF4-FFF2-40B4-BE49-F238E27FC236}">
                <a16:creationId xmlns:a16="http://schemas.microsoft.com/office/drawing/2014/main" id="{88ABEB8E-8E1A-D3E9-3229-3FF2FC65D422}"/>
              </a:ext>
            </a:extLst>
          </p:cNvPr>
          <p:cNvSpPr txBox="1"/>
          <p:nvPr/>
        </p:nvSpPr>
        <p:spPr>
          <a:xfrm>
            <a:off x="5427155" y="3165098"/>
            <a:ext cx="5631812" cy="1785104"/>
          </a:xfrm>
          <a:prstGeom prst="rect">
            <a:avLst/>
          </a:prstGeom>
          <a:noFill/>
        </p:spPr>
        <p:txBody>
          <a:bodyPr wrap="square" rtlCol="0">
            <a:spAutoFit/>
          </a:bodyPr>
          <a:lstStyle/>
          <a:p>
            <a:pPr marL="285750" indent="-285750">
              <a:buFont typeface="Arial" panose="020B0604020202020204" pitchFamily="34" charset="0"/>
              <a:buChar char="•"/>
            </a:pPr>
            <a:r>
              <a:rPr lang="en-CA" sz="2200" dirty="0"/>
              <a:t>Original Database Design</a:t>
            </a:r>
          </a:p>
          <a:p>
            <a:pPr marL="285750" indent="-285750">
              <a:buFont typeface="Arial" panose="020B0604020202020204" pitchFamily="34" charset="0"/>
              <a:buChar char="•"/>
            </a:pPr>
            <a:r>
              <a:rPr lang="en-CA" sz="2200" dirty="0"/>
              <a:t>Original Database Cardinalities</a:t>
            </a:r>
          </a:p>
          <a:p>
            <a:pPr marL="285750" indent="-285750">
              <a:buFont typeface="Arial" panose="020B0604020202020204" pitchFamily="34" charset="0"/>
              <a:buChar char="•"/>
            </a:pPr>
            <a:r>
              <a:rPr lang="en-CA" sz="2200" dirty="0"/>
              <a:t>Original and Final JSON Trees</a:t>
            </a:r>
          </a:p>
          <a:p>
            <a:pPr marL="285750" indent="-285750">
              <a:buFont typeface="Arial" panose="020B0604020202020204" pitchFamily="34" charset="0"/>
              <a:buChar char="•"/>
            </a:pPr>
            <a:r>
              <a:rPr lang="en-CA" sz="2200" dirty="0"/>
              <a:t>Final Database Design </a:t>
            </a:r>
          </a:p>
          <a:p>
            <a:pPr marL="285750" indent="-285750">
              <a:buFont typeface="Arial" panose="020B0604020202020204" pitchFamily="34" charset="0"/>
              <a:buChar char="•"/>
            </a:pPr>
            <a:r>
              <a:rPr lang="en-CA" sz="2200" dirty="0"/>
              <a:t>Final Cardinalities</a:t>
            </a:r>
          </a:p>
        </p:txBody>
      </p:sp>
    </p:spTree>
    <p:extLst>
      <p:ext uri="{BB962C8B-B14F-4D97-AF65-F5344CB8AC3E}">
        <p14:creationId xmlns:p14="http://schemas.microsoft.com/office/powerpoint/2010/main" val="3403126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0501A84-E03A-4644-83BE-A65F0ACCCC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lt2"/>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3B1EE1F-6738-485F-A620-2602F7683D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7" y="0"/>
            <a:ext cx="465734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8046748" y="1257300"/>
            <a:ext cx="3505240" cy="4254869"/>
          </a:xfrm>
        </p:spPr>
        <p:txBody>
          <a:bodyPr vert="horz" lIns="91440" tIns="45720" rIns="91440" bIns="45720" rtlCol="0" anchor="t">
            <a:normAutofit/>
          </a:bodyPr>
          <a:lstStyle/>
          <a:p>
            <a:pPr algn="l"/>
            <a:r>
              <a:rPr lang="en-US" sz="3900" dirty="0">
                <a:solidFill>
                  <a:schemeClr val="bg1"/>
                </a:solidFill>
              </a:rPr>
              <a:t>Database Design &amp; Format</a:t>
            </a:r>
          </a:p>
        </p:txBody>
      </p:sp>
      <p:sp>
        <p:nvSpPr>
          <p:cNvPr id="4" name="TextBox 3">
            <a:extLst>
              <a:ext uri="{FF2B5EF4-FFF2-40B4-BE49-F238E27FC236}">
                <a16:creationId xmlns:a16="http://schemas.microsoft.com/office/drawing/2014/main" id="{124252BA-814A-6747-85DE-C47DBD128ACB}"/>
              </a:ext>
            </a:extLst>
          </p:cNvPr>
          <p:cNvSpPr txBox="1"/>
          <p:nvPr/>
        </p:nvSpPr>
        <p:spPr>
          <a:xfrm>
            <a:off x="666755" y="577230"/>
            <a:ext cx="6248398" cy="2452183"/>
          </a:xfrm>
          <a:prstGeom prst="rect">
            <a:avLst/>
          </a:prstGeom>
        </p:spPr>
        <p:txBody>
          <a:bodyPr vert="horz" lIns="91440" tIns="45720" rIns="91440" bIns="45720" rtlCol="0">
            <a:normAutofit/>
          </a:bodyPr>
          <a:lstStyle/>
          <a:p>
            <a:pPr indent="-283464" defTabSz="914400">
              <a:lnSpc>
                <a:spcPct val="112000"/>
              </a:lnSpc>
              <a:spcBef>
                <a:spcPts val="900"/>
              </a:spcBef>
            </a:pPr>
            <a:r>
              <a:rPr lang="en-US" dirty="0">
                <a:solidFill>
                  <a:schemeClr val="tx1">
                    <a:lumMod val="85000"/>
                    <a:lumOff val="15000"/>
                  </a:schemeClr>
                </a:solidFill>
              </a:rPr>
              <a:t>We used Firebase for our Database needs, as the fluidity allowed us to make changes on the fly as creating and displaying matches was a large roadblock during the SDLC. Firebase tables are more closely related to JSON trees than a traditional SQL table, which both helped and hindered us during the implementation of the project. Due to a change from the original idea, there are two sets of diagrams.</a:t>
            </a:r>
          </a:p>
          <a:p>
            <a:pPr indent="-283464" defTabSz="914400">
              <a:lnSpc>
                <a:spcPct val="112000"/>
              </a:lnSpc>
              <a:spcBef>
                <a:spcPts val="900"/>
              </a:spcBef>
            </a:pPr>
            <a:endParaRPr lang="en-US" dirty="0">
              <a:solidFill>
                <a:schemeClr val="tx1">
                  <a:lumMod val="85000"/>
                  <a:lumOff val="15000"/>
                </a:schemeClr>
              </a:solidFill>
            </a:endParaRPr>
          </a:p>
        </p:txBody>
      </p:sp>
      <p:cxnSp>
        <p:nvCxnSpPr>
          <p:cNvPr id="13" name="Straight Connector 12">
            <a:extLst>
              <a:ext uri="{FF2B5EF4-FFF2-40B4-BE49-F238E27FC236}">
                <a16:creationId xmlns:a16="http://schemas.microsoft.com/office/drawing/2014/main" id="{ADC544FB-7860-4381-935B-43879C94F6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86703" y="1257300"/>
            <a:ext cx="0" cy="560070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D9949DD4-1FB3-4162-9489-E2488DEC36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139374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pic>
        <p:nvPicPr>
          <p:cNvPr id="5" name="Picture 4">
            <a:extLst>
              <a:ext uri="{FF2B5EF4-FFF2-40B4-BE49-F238E27FC236}">
                <a16:creationId xmlns:a16="http://schemas.microsoft.com/office/drawing/2014/main" id="{106881D6-1C01-6854-D871-BE8E1ECA20C7}"/>
              </a:ext>
            </a:extLst>
          </p:cNvPr>
          <p:cNvPicPr>
            <a:picLocks noChangeAspect="1"/>
          </p:cNvPicPr>
          <p:nvPr/>
        </p:nvPicPr>
        <p:blipFill>
          <a:blip r:embed="rId2"/>
          <a:stretch>
            <a:fillRect/>
          </a:stretch>
        </p:blipFill>
        <p:spPr>
          <a:xfrm>
            <a:off x="1921962" y="3029413"/>
            <a:ext cx="3601384" cy="3382455"/>
          </a:xfrm>
          <a:prstGeom prst="rect">
            <a:avLst/>
          </a:prstGeom>
        </p:spPr>
      </p:pic>
    </p:spTree>
    <p:extLst>
      <p:ext uri="{BB962C8B-B14F-4D97-AF65-F5344CB8AC3E}">
        <p14:creationId xmlns:p14="http://schemas.microsoft.com/office/powerpoint/2010/main" val="8683372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281BC32-FF58-4898-A6B5-7B3D059BC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614406-135F-4875-9C87-53822CB1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228599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15C304-A089-AD63-418C-F2AF4E91ACAA}"/>
              </a:ext>
            </a:extLst>
          </p:cNvPr>
          <p:cNvSpPr>
            <a:spLocks noGrp="1"/>
          </p:cNvSpPr>
          <p:nvPr>
            <p:ph type="title"/>
          </p:nvPr>
        </p:nvSpPr>
        <p:spPr>
          <a:xfrm>
            <a:off x="960120" y="434101"/>
            <a:ext cx="7169753" cy="1232750"/>
          </a:xfrm>
        </p:spPr>
        <p:txBody>
          <a:bodyPr vert="horz" lIns="91440" tIns="45720" rIns="91440" bIns="45720" rtlCol="0" anchor="b">
            <a:normAutofit fontScale="90000"/>
          </a:bodyPr>
          <a:lstStyle/>
          <a:p>
            <a:r>
              <a:rPr lang="en-US" dirty="0">
                <a:solidFill>
                  <a:schemeClr val="bg1"/>
                </a:solidFill>
              </a:rPr>
              <a:t>Original Database Cardinalities</a:t>
            </a:r>
          </a:p>
        </p:txBody>
      </p:sp>
      <p:cxnSp>
        <p:nvCxnSpPr>
          <p:cNvPr id="13" name="Straight Connector 12">
            <a:extLst>
              <a:ext uri="{FF2B5EF4-FFF2-40B4-BE49-F238E27FC236}">
                <a16:creationId xmlns:a16="http://schemas.microsoft.com/office/drawing/2014/main" id="{C6C21149-7D17-44C2-AFB6-4D931DC55FB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1676579"/>
            <a:ext cx="8129873" cy="602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Freeform 6">
            <a:extLst>
              <a:ext uri="{FF2B5EF4-FFF2-40B4-BE49-F238E27FC236}">
                <a16:creationId xmlns:a16="http://schemas.microsoft.com/office/drawing/2014/main" id="{C2E5FCF0-567A-448C-A6E3-920BFC702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784011" y="938535"/>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2"/>
          </a:solidFill>
          <a:ln w="0">
            <a:noFill/>
            <a:prstDash val="solid"/>
            <a:round/>
            <a:headEnd/>
            <a:tailEnd/>
          </a:ln>
        </p:spPr>
      </p:sp>
      <p:sp>
        <p:nvSpPr>
          <p:cNvPr id="4" name="TextBox 3">
            <a:extLst>
              <a:ext uri="{FF2B5EF4-FFF2-40B4-BE49-F238E27FC236}">
                <a16:creationId xmlns:a16="http://schemas.microsoft.com/office/drawing/2014/main" id="{124252BA-814A-6747-85DE-C47DBD128ACB}"/>
              </a:ext>
            </a:extLst>
          </p:cNvPr>
          <p:cNvSpPr txBox="1"/>
          <p:nvPr/>
        </p:nvSpPr>
        <p:spPr>
          <a:xfrm>
            <a:off x="750499" y="1846053"/>
            <a:ext cx="10748512" cy="723275"/>
          </a:xfrm>
          <a:prstGeom prst="rect">
            <a:avLst/>
          </a:prstGeom>
          <a:noFill/>
        </p:spPr>
        <p:txBody>
          <a:bodyPr wrap="square" rtlCol="0">
            <a:spAutoFit/>
          </a:bodyPr>
          <a:lstStyle/>
          <a:p>
            <a:pPr>
              <a:spcAft>
                <a:spcPts val="600"/>
              </a:spcAft>
            </a:pPr>
            <a:endParaRPr lang="en-CA"/>
          </a:p>
          <a:p>
            <a:pPr>
              <a:spcAft>
                <a:spcPts val="600"/>
              </a:spcAft>
            </a:pPr>
            <a:endParaRPr lang="en-CA"/>
          </a:p>
        </p:txBody>
      </p:sp>
      <p:pic>
        <p:nvPicPr>
          <p:cNvPr id="10" name="Picture 4">
            <a:extLst>
              <a:ext uri="{FF2B5EF4-FFF2-40B4-BE49-F238E27FC236}">
                <a16:creationId xmlns:a16="http://schemas.microsoft.com/office/drawing/2014/main" id="{F2E44336-EA80-388B-2BDF-FF225424902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1721" y="2645439"/>
            <a:ext cx="6988768" cy="3778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3801850"/>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Headlines">
      <a:majorFont>
        <a:latin typeface="Century Schoolbook" panose="02040604050505020304"/>
        <a:ea typeface=""/>
        <a:cs typeface=""/>
        <a:font script="Jpan" typeface="メイリオ"/>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メイリオ"/>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eadlines" id="{3841520A-25F2-4EB8-BE4C-611DB5ABEED9}" vid="{ECD25A4C-D97E-4C12-84B1-63580BFFAEE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45F677CF-1C0A-4204-9388-FE47755154C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E37D0EA-FE7E-4E9C-9357-7A88A33B427C}">
  <ds:schemaRefs>
    <ds:schemaRef ds:uri="http://schemas.microsoft.com/sharepoint/v3/contenttype/forms"/>
  </ds:schemaRefs>
</ds:datastoreItem>
</file>

<file path=customXml/itemProps3.xml><?xml version="1.0" encoding="utf-8"?>
<ds:datastoreItem xmlns:ds="http://schemas.openxmlformats.org/officeDocument/2006/customXml" ds:itemID="{ACCBBD45-8B40-43D7-9EDE-9F29D8BA8013}">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Headlines design</Template>
  <TotalTime>7421</TotalTime>
  <Words>1378</Words>
  <Application>Microsoft Office PowerPoint</Application>
  <PresentationFormat>Widescreen</PresentationFormat>
  <Paragraphs>112</Paragraphs>
  <Slides>40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Calibri</vt:lpstr>
      <vt:lpstr>Century Schoolbook</vt:lpstr>
      <vt:lpstr>Corbel</vt:lpstr>
      <vt:lpstr>Headlines</vt:lpstr>
      <vt:lpstr>Movie match for android   A penny for your thoughts ltd.</vt:lpstr>
      <vt:lpstr>Table Of Contents</vt:lpstr>
      <vt:lpstr>Project Timeline</vt:lpstr>
      <vt:lpstr>Application Description</vt:lpstr>
      <vt:lpstr>Wireframe Diagram  (Original)</vt:lpstr>
      <vt:lpstr>Wireframe Diagram  (After Change)</vt:lpstr>
      <vt:lpstr>DATABASE &amp; CARDINALITIES   </vt:lpstr>
      <vt:lpstr>Database Design &amp; Format</vt:lpstr>
      <vt:lpstr>Original Database Cardinalities</vt:lpstr>
      <vt:lpstr>Original Database Cardinalities</vt:lpstr>
      <vt:lpstr>Original JSON Data Tree</vt:lpstr>
      <vt:lpstr>Final Tree Design</vt:lpstr>
      <vt:lpstr>Original JSON Data Tree</vt:lpstr>
      <vt:lpstr>Final Tree Design</vt:lpstr>
      <vt:lpstr>Original JSON Data Tree</vt:lpstr>
      <vt:lpstr>Final Tree Design</vt:lpstr>
      <vt:lpstr>Data flow diagrams  </vt:lpstr>
      <vt:lpstr>DFD – Login &amp; Register</vt:lpstr>
      <vt:lpstr>Data flow– service, type &amp; genre</vt:lpstr>
      <vt:lpstr>Privacy policy, user manual &amp; Sdd  </vt:lpstr>
      <vt:lpstr>Privacy Policy</vt:lpstr>
      <vt:lpstr>How to Use Manual</vt:lpstr>
      <vt:lpstr>Privacy Policy</vt:lpstr>
      <vt:lpstr>Activities at a glance </vt:lpstr>
      <vt:lpstr>Launch Screen</vt:lpstr>
      <vt:lpstr>Landing Screen</vt:lpstr>
      <vt:lpstr>Register Screen</vt:lpstr>
      <vt:lpstr>Login Screen</vt:lpstr>
      <vt:lpstr>Forgot Password Screen</vt:lpstr>
      <vt:lpstr>Swiping and matching </vt:lpstr>
      <vt:lpstr>Welcome Screen</vt:lpstr>
      <vt:lpstr>Service, Genre &amp;  Type Screen</vt:lpstr>
      <vt:lpstr>Swipe Screen</vt:lpstr>
      <vt:lpstr>Matches Screen</vt:lpstr>
      <vt:lpstr>Account page and update </vt:lpstr>
      <vt:lpstr>Account Screen</vt:lpstr>
      <vt:lpstr>Account Update Screen</vt:lpstr>
      <vt:lpstr>Account Delete Screen</vt:lpstr>
      <vt:lpstr>Messaging and contact </vt:lpstr>
      <vt:lpstr>Account Screen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Movie match for android   A penny for your thoughts ltd.</dc:title>
  <dc:creator>Matthew Penny</dc:creator>
  <cp:lastModifiedBy>Matthew Penny</cp:lastModifiedBy>
  <cp:revision>32</cp:revision>
  <dcterms:created xsi:type="dcterms:W3CDTF">2022-07-21T23:26:32Z</dcterms:created>
  <dcterms:modified xsi:type="dcterms:W3CDTF">2022-08-03T22:33:34Z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